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PT Sans Narrow"/>
      <p:regular r:id="rId33"/>
      <p:bold r:id="rId34"/>
    </p:embeddedFont>
    <p:embeddedFont>
      <p:font typeface="Inter"/>
      <p:regular r:id="rId35"/>
      <p:bold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CxHlpLE2VrJSphlpd4v+hYah9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TSansNarrow-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Inter-regular.fntdata"/><Relationship Id="rId12" Type="http://schemas.openxmlformats.org/officeDocument/2006/relationships/slide" Target="slides/slide8.xml"/><Relationship Id="rId34" Type="http://schemas.openxmlformats.org/officeDocument/2006/relationships/font" Target="fonts/PTSansNarrow-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Inter-bold.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c7f53ab3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ec7f53ab3a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c7f53ab3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ec7f53ab3a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c590510e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c590510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c590510e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c590510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c590510e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c590510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c590510e1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c590510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c590510e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c590510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c590510e1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c590510e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c590510e1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c590510e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c590510e1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c590510e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c590510e1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c590510e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c9935158f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c993515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c993515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c993515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c9935158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c9935158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c9935158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c993515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c9935158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c993515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c9935158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c9935158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g2ec7f53ab3a_0_5"/>
          <p:cNvCxnSpPr/>
          <p:nvPr/>
        </p:nvCxnSpPr>
        <p:spPr>
          <a:xfrm>
            <a:off x="9343647" y="4235850"/>
            <a:ext cx="7497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g2ec7f53ab3a_0_5"/>
          <p:cNvCxnSpPr/>
          <p:nvPr/>
        </p:nvCxnSpPr>
        <p:spPr>
          <a:xfrm>
            <a:off x="2100047" y="4211002"/>
            <a:ext cx="7497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g2ec7f53ab3a_0_5"/>
          <p:cNvGrpSpPr/>
          <p:nvPr/>
        </p:nvGrpSpPr>
        <p:grpSpPr>
          <a:xfrm>
            <a:off x="1338859" y="1362666"/>
            <a:ext cx="9515557" cy="203195"/>
            <a:chOff x="1346429" y="1011300"/>
            <a:chExt cx="6452100" cy="152400"/>
          </a:xfrm>
        </p:grpSpPr>
        <p:cxnSp>
          <p:nvCxnSpPr>
            <p:cNvPr id="13" name="Google Shape;13;g2ec7f53ab3a_0_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g2ec7f53ab3a_0_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g2ec7f53ab3a_0_5"/>
          <p:cNvGrpSpPr/>
          <p:nvPr/>
        </p:nvGrpSpPr>
        <p:grpSpPr>
          <a:xfrm>
            <a:off x="1338868" y="5292001"/>
            <a:ext cx="9515557" cy="203195"/>
            <a:chOff x="1346435" y="3969088"/>
            <a:chExt cx="6452100" cy="152400"/>
          </a:xfrm>
        </p:grpSpPr>
        <p:cxnSp>
          <p:nvCxnSpPr>
            <p:cNvPr id="16" name="Google Shape;16;g2ec7f53ab3a_0_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g2ec7f53ab3a_0_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g2ec7f53ab3a_0_5"/>
          <p:cNvSpPr txBox="1"/>
          <p:nvPr>
            <p:ph type="ctrTitle"/>
          </p:nvPr>
        </p:nvSpPr>
        <p:spPr>
          <a:xfrm>
            <a:off x="1338867" y="2335685"/>
            <a:ext cx="9515700" cy="13632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9" name="Google Shape;19;g2ec7f53ab3a_0_5"/>
          <p:cNvSpPr txBox="1"/>
          <p:nvPr>
            <p:ph idx="1" type="subTitle"/>
          </p:nvPr>
        </p:nvSpPr>
        <p:spPr>
          <a:xfrm>
            <a:off x="2849633" y="3800052"/>
            <a:ext cx="64941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0" name="Google Shape;20;g2ec7f53ab3a_0_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ec7f53ab3a_0_51"/>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2ec7f53ab3a_0_51"/>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58" name="Google Shape;58;g2ec7f53ab3a_0_51"/>
          <p:cNvSpPr txBox="1"/>
          <p:nvPr>
            <p:ph idx="1" type="body"/>
          </p:nvPr>
        </p:nvSpPr>
        <p:spPr>
          <a:xfrm>
            <a:off x="415600" y="39942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9" name="Google Shape;59;g2ec7f53ab3a_0_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g2ec7f53ab3a_0_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g2ec7f53ab3a_0_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64" name="Google Shape;64;g2ec7f53ab3a_0_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5" name="Google Shape;65;g2ec7f53ab3a_0_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ec7f53ab3a_0_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2ec7f53ab3a_0_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2ec7f53ab3a_0_17"/>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2ec7f53ab3a_0_17"/>
          <p:cNvSpPr txBox="1"/>
          <p:nvPr>
            <p:ph type="title"/>
          </p:nvPr>
        </p:nvSpPr>
        <p:spPr>
          <a:xfrm>
            <a:off x="415600" y="1086400"/>
            <a:ext cx="11428500" cy="12561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p:txBody>
      </p:sp>
      <p:sp>
        <p:nvSpPr>
          <p:cNvPr id="24" name="Google Shape;24;g2ec7f53ab3a_0_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g2ec7f53ab3a_0_21"/>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ec7f53ab3a_0_21"/>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 name="Google Shape;28;g2ec7f53ab3a_0_21"/>
          <p:cNvSpPr txBox="1"/>
          <p:nvPr>
            <p:ph idx="1" type="body"/>
          </p:nvPr>
        </p:nvSpPr>
        <p:spPr>
          <a:xfrm>
            <a:off x="415600" y="1688433"/>
            <a:ext cx="11360700" cy="44037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 name="Google Shape;29;g2ec7f53ab3a_0_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2ec7f53ab3a_0_26"/>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g2ec7f53ab3a_0_26"/>
          <p:cNvSpPr txBox="1"/>
          <p:nvPr>
            <p:ph idx="1" type="body"/>
          </p:nvPr>
        </p:nvSpPr>
        <p:spPr>
          <a:xfrm>
            <a:off x="415600" y="1688233"/>
            <a:ext cx="5333100" cy="4403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3" name="Google Shape;33;g2ec7f53ab3a_0_26"/>
          <p:cNvSpPr txBox="1"/>
          <p:nvPr>
            <p:ph idx="2" type="body"/>
          </p:nvPr>
        </p:nvSpPr>
        <p:spPr>
          <a:xfrm>
            <a:off x="6443200" y="1688233"/>
            <a:ext cx="5333100" cy="4403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g2ec7f53ab3a_0_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2ec7f53ab3a_0_31"/>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 name="Google Shape;37;g2ec7f53ab3a_0_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2ec7f53ab3a_0_34"/>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0" name="Google Shape;40;g2ec7f53ab3a_0_34"/>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1" name="Google Shape;41;g2ec7f53ab3a_0_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g2ec7f53ab3a_0_38"/>
          <p:cNvSpPr txBox="1"/>
          <p:nvPr>
            <p:ph type="title"/>
          </p:nvPr>
        </p:nvSpPr>
        <p:spPr>
          <a:xfrm>
            <a:off x="653667" y="701800"/>
            <a:ext cx="74847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2"/>
              </a:buClr>
              <a:buSzPts val="7200"/>
              <a:buNone/>
              <a:defRPr b="0" sz="7200">
                <a:solidFill>
                  <a:schemeClr val="dk2"/>
                </a:solidFill>
              </a:defRPr>
            </a:lvl1pPr>
            <a:lvl2pPr lvl="1">
              <a:spcBef>
                <a:spcPts val="0"/>
              </a:spcBef>
              <a:spcAft>
                <a:spcPts val="0"/>
              </a:spcAft>
              <a:buClr>
                <a:schemeClr val="dk2"/>
              </a:buClr>
              <a:buSzPts val="7200"/>
              <a:buNone/>
              <a:defRPr b="0" sz="7200">
                <a:solidFill>
                  <a:schemeClr val="dk2"/>
                </a:solidFill>
              </a:defRPr>
            </a:lvl2pPr>
            <a:lvl3pPr lvl="2">
              <a:spcBef>
                <a:spcPts val="0"/>
              </a:spcBef>
              <a:spcAft>
                <a:spcPts val="0"/>
              </a:spcAft>
              <a:buClr>
                <a:schemeClr val="dk2"/>
              </a:buClr>
              <a:buSzPts val="7200"/>
              <a:buNone/>
              <a:defRPr b="0" sz="7200">
                <a:solidFill>
                  <a:schemeClr val="dk2"/>
                </a:solidFill>
              </a:defRPr>
            </a:lvl3pPr>
            <a:lvl4pPr lvl="3">
              <a:spcBef>
                <a:spcPts val="0"/>
              </a:spcBef>
              <a:spcAft>
                <a:spcPts val="0"/>
              </a:spcAft>
              <a:buClr>
                <a:schemeClr val="dk2"/>
              </a:buClr>
              <a:buSzPts val="7200"/>
              <a:buNone/>
              <a:defRPr b="0" sz="7200">
                <a:solidFill>
                  <a:schemeClr val="dk2"/>
                </a:solidFill>
              </a:defRPr>
            </a:lvl4pPr>
            <a:lvl5pPr lvl="4">
              <a:spcBef>
                <a:spcPts val="0"/>
              </a:spcBef>
              <a:spcAft>
                <a:spcPts val="0"/>
              </a:spcAft>
              <a:buClr>
                <a:schemeClr val="dk2"/>
              </a:buClr>
              <a:buSzPts val="7200"/>
              <a:buNone/>
              <a:defRPr b="0" sz="7200">
                <a:solidFill>
                  <a:schemeClr val="dk2"/>
                </a:solidFill>
              </a:defRPr>
            </a:lvl5pPr>
            <a:lvl6pPr lvl="5">
              <a:spcBef>
                <a:spcPts val="0"/>
              </a:spcBef>
              <a:spcAft>
                <a:spcPts val="0"/>
              </a:spcAft>
              <a:buClr>
                <a:schemeClr val="dk2"/>
              </a:buClr>
              <a:buSzPts val="7200"/>
              <a:buNone/>
              <a:defRPr b="0" sz="7200">
                <a:solidFill>
                  <a:schemeClr val="dk2"/>
                </a:solidFill>
              </a:defRPr>
            </a:lvl6pPr>
            <a:lvl7pPr lvl="6">
              <a:spcBef>
                <a:spcPts val="0"/>
              </a:spcBef>
              <a:spcAft>
                <a:spcPts val="0"/>
              </a:spcAft>
              <a:buClr>
                <a:schemeClr val="dk2"/>
              </a:buClr>
              <a:buSzPts val="7200"/>
              <a:buNone/>
              <a:defRPr b="0" sz="7200">
                <a:solidFill>
                  <a:schemeClr val="dk2"/>
                </a:solidFill>
              </a:defRPr>
            </a:lvl7pPr>
            <a:lvl8pPr lvl="7">
              <a:spcBef>
                <a:spcPts val="0"/>
              </a:spcBef>
              <a:spcAft>
                <a:spcPts val="0"/>
              </a:spcAft>
              <a:buClr>
                <a:schemeClr val="dk2"/>
              </a:buClr>
              <a:buSzPts val="7200"/>
              <a:buNone/>
              <a:defRPr b="0" sz="7200">
                <a:solidFill>
                  <a:schemeClr val="dk2"/>
                </a:solidFill>
              </a:defRPr>
            </a:lvl8pPr>
            <a:lvl9pPr lvl="8">
              <a:spcBef>
                <a:spcPts val="0"/>
              </a:spcBef>
              <a:spcAft>
                <a:spcPts val="0"/>
              </a:spcAft>
              <a:buClr>
                <a:schemeClr val="dk2"/>
              </a:buClr>
              <a:buSzPts val="7200"/>
              <a:buNone/>
              <a:defRPr b="0" sz="7200">
                <a:solidFill>
                  <a:schemeClr val="dk2"/>
                </a:solidFill>
              </a:defRPr>
            </a:lvl9pPr>
          </a:lstStyle>
          <a:p/>
        </p:txBody>
      </p:sp>
      <p:sp>
        <p:nvSpPr>
          <p:cNvPr id="44" name="Google Shape;44;g2ec7f53ab3a_0_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2ec7f53ab3a_0_41"/>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7" name="Google Shape;47;g2ec7f53ab3a_0_41"/>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2ec7f53ab3a_0_41"/>
          <p:cNvSpPr txBox="1"/>
          <p:nvPr>
            <p:ph type="title"/>
          </p:nvPr>
        </p:nvSpPr>
        <p:spPr>
          <a:xfrm>
            <a:off x="354000" y="1386233"/>
            <a:ext cx="5393700" cy="2234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9" name="Google Shape;49;g2ec7f53ab3a_0_41"/>
          <p:cNvSpPr txBox="1"/>
          <p:nvPr>
            <p:ph idx="1" type="subTitle"/>
          </p:nvPr>
        </p:nvSpPr>
        <p:spPr>
          <a:xfrm>
            <a:off x="354000" y="36358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g2ec7f53ab3a_0_41"/>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51" name="Google Shape;51;g2ec7f53ab3a_0_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ec7f53ab3a_0_48"/>
          <p:cNvSpPr txBox="1"/>
          <p:nvPr>
            <p:ph idx="1" type="body"/>
          </p:nvPr>
        </p:nvSpPr>
        <p:spPr>
          <a:xfrm>
            <a:off x="415600" y="56409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54" name="Google Shape;54;g2ec7f53ab3a_0_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g2ec7f53ab3a_0_1"/>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7" name="Google Shape;7;g2ec7f53ab3a_0_1"/>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8" name="Google Shape;8;g2ec7f53ab3a_0_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hyperlink" Target="https://www.adn40.mx/mexico/feria-la-gastronomia-toluca-fechas-horarios-ubicac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hyperlink" Target="https://www.eluniversal.com.mx/menu/cocineras-tradicionales-de-michoacan-ganan-premios-excelencias-gourmet-de-la-fitu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hyperlink" Target="https://hotbook.mx/gastronomia-mexicana-una-cocina-ancestral-mas-presente-que-nunc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www.biodiversidad.gob.mx/diversidad/alimentos/cocina-tradicionalmx" TargetMode="External"/><Relationship Id="rId4" Type="http://schemas.openxmlformats.org/officeDocument/2006/relationships/hyperlink" Target="https://www.forbes.com.mx/forbes-life/gourmet-mexico-tiene-3-de-los-100-mejores-platillos-del-mundo/" TargetMode="External"/><Relationship Id="rId5" Type="http://schemas.openxmlformats.org/officeDocument/2006/relationships/hyperlink" Target="https://ich.unesco.org/es/RL/la-cocina-tradicional-mexicana-una-cultura-comunitaria-ancestral-y-viva-y-el-paradigma-de-michoacan-004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instagram.com/p/C2Y9MlLOkUD/?igsh=MTNxcjNrbGpmdzRoOA%3D%3D"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instagram.com/p/C8xg4y2uyH0/?utm_source=ig_web_button_share_sheet&amp;fbclid=IwZXh0bgNhZW0CMTAAAR0LM0ZN_e5NepPK_LcV-4fUzJnaEE-pnh0BQQdp9EWbcgOR6J9AlTt52yU_aem_bm6CAnTHlb5d-z-Yugjl4g"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turismopuebla.es/ex-convento-de-santa-rosa"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biodiversidad.gob.mx/diversidad/alimentos/cocina-tradicionalmx" TargetMode="External"/><Relationship Id="rId4" Type="http://schemas.openxmlformats.org/officeDocument/2006/relationships/hyperlink" Target="https://www.forbes.com.mx/forbes-life/gourmet-mexico-tiene-3-de-los-100-mejores-platillos-del-mundo/" TargetMode="External"/><Relationship Id="rId5" Type="http://schemas.openxmlformats.org/officeDocument/2006/relationships/hyperlink" Target="https://ich.unesco.org/es/RL/la-cocina-tradicional-mexicana-una-cultura-comunitaria-ancestral-y-viva-y-el-paradigma-de-michoacan-004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1338867" y="2335685"/>
            <a:ext cx="9515700" cy="13632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83333"/>
              <a:buFont typeface="Play"/>
              <a:buNone/>
            </a:pPr>
            <a:r>
              <a:rPr lang="en-US"/>
              <a:t>Preservación de la Comida Tradicional Mexicana</a:t>
            </a:r>
            <a:endParaRPr/>
          </a:p>
        </p:txBody>
      </p:sp>
      <p:sp>
        <p:nvSpPr>
          <p:cNvPr id="73" name="Google Shape;73;p1"/>
          <p:cNvSpPr txBox="1"/>
          <p:nvPr>
            <p:ph idx="1" type="subTitle"/>
          </p:nvPr>
        </p:nvSpPr>
        <p:spPr>
          <a:xfrm>
            <a:off x="2849633" y="3800052"/>
            <a:ext cx="6494100" cy="1056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Artículos informativos para la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ec7f53ab3a_0_64"/>
          <p:cNvSpPr txBox="1"/>
          <p:nvPr/>
        </p:nvSpPr>
        <p:spPr>
          <a:xfrm>
            <a:off x="470000" y="613800"/>
            <a:ext cx="10885200" cy="3848100"/>
          </a:xfrm>
          <a:prstGeom prst="rect">
            <a:avLst/>
          </a:prstGeom>
          <a:noFill/>
          <a:ln>
            <a:noFill/>
          </a:ln>
        </p:spPr>
        <p:txBody>
          <a:bodyPr anchorCtr="0" anchor="t" bIns="45700" lIns="91425" spcFirstLastPara="1" rIns="91425" wrap="square" tIns="45700">
            <a:spAutoFit/>
          </a:bodyPr>
          <a:lstStyle/>
          <a:p>
            <a:pPr indent="-76200" lvl="0" marL="0" marR="0" rtl="0" algn="l">
              <a:spcBef>
                <a:spcPts val="0"/>
              </a:spcBef>
              <a:spcAft>
                <a:spcPts val="0"/>
              </a:spcAft>
              <a:buClr>
                <a:schemeClr val="dk2"/>
              </a:buClr>
              <a:buSzPts val="1200"/>
              <a:buFont typeface="Play"/>
              <a:buAutoNum type="arabicPeriod"/>
            </a:pPr>
            <a:r>
              <a:t/>
            </a:r>
            <a:endParaRPr sz="1600">
              <a:solidFill>
                <a:schemeClr val="dk2"/>
              </a:solidFill>
            </a:endParaRPr>
          </a:p>
          <a:p>
            <a:pPr indent="0" lvl="0" marL="0" marR="0" rtl="0" algn="l">
              <a:spcBef>
                <a:spcPts val="0"/>
              </a:spcBef>
              <a:spcAft>
                <a:spcPts val="0"/>
              </a:spcAft>
              <a:buNone/>
            </a:pPr>
            <a:r>
              <a:t/>
            </a:r>
            <a:endParaRPr sz="1200">
              <a:solidFill>
                <a:schemeClr val="dk2"/>
              </a:solidFill>
              <a:latin typeface="Arial"/>
              <a:ea typeface="Arial"/>
              <a:cs typeface="Arial"/>
              <a:sym typeface="Arial"/>
            </a:endParaRPr>
          </a:p>
          <a:p>
            <a:pPr indent="0" lvl="0" marL="0" marR="0" rtl="0" algn="l">
              <a:spcBef>
                <a:spcPts val="0"/>
              </a:spcBef>
              <a:spcAft>
                <a:spcPts val="0"/>
              </a:spcAft>
              <a:buNone/>
            </a:pPr>
            <a:r>
              <a:t/>
            </a:r>
            <a:endParaRPr sz="1200">
              <a:solidFill>
                <a:schemeClr val="dk2"/>
              </a:solidFill>
              <a:latin typeface="Arial"/>
              <a:ea typeface="Arial"/>
              <a:cs typeface="Arial"/>
              <a:sym typeface="Arial"/>
            </a:endParaRPr>
          </a:p>
          <a:p>
            <a:pPr indent="0" lvl="0" marL="0" marR="0" rtl="0" algn="l">
              <a:spcBef>
                <a:spcPts val="0"/>
              </a:spcBef>
              <a:spcAft>
                <a:spcPts val="0"/>
              </a:spcAft>
              <a:buNone/>
            </a:pPr>
            <a:r>
              <a:rPr b="1" lang="en-US" sz="1200">
                <a:solidFill>
                  <a:schemeClr val="dk2"/>
                </a:solidFill>
                <a:latin typeface="Arial"/>
                <a:ea typeface="Arial"/>
                <a:cs typeface="Arial"/>
                <a:sym typeface="Arial"/>
              </a:rPr>
              <a:t>Ferias Gastronómicas: Un Festín para los Sentidos</a:t>
            </a:r>
            <a:endParaRPr b="1" sz="1200">
              <a:solidFill>
                <a:schemeClr val="dk2"/>
              </a:solidFill>
              <a:latin typeface="Arial"/>
              <a:ea typeface="Arial"/>
              <a:cs typeface="Arial"/>
              <a:sym typeface="Arial"/>
            </a:endParaRPr>
          </a:p>
          <a:p>
            <a:pPr indent="0" lvl="0" marL="0" marR="0" rtl="0" algn="l">
              <a:spcBef>
                <a:spcPts val="0"/>
              </a:spcBef>
              <a:spcAft>
                <a:spcPts val="0"/>
              </a:spcAft>
              <a:buNone/>
            </a:pPr>
            <a:r>
              <a:rPr lang="en-US" sz="1200">
                <a:solidFill>
                  <a:schemeClr val="dk2"/>
                </a:solidFill>
                <a:latin typeface="Arial"/>
                <a:ea typeface="Arial"/>
                <a:cs typeface="Arial"/>
                <a:sym typeface="Arial"/>
              </a:rPr>
              <a:t>Las ferias gastronómicas son eventos cruciales para la preservación y promoción de la cocina tradicional mexicana. Estas ferias no solo permiten a los visitantes degustar una variedad de platillos auténticos, sino que también educan sobre la historia y las técnicas de preparación.</a:t>
            </a:r>
            <a:endParaRPr sz="1600">
              <a:solidFill>
                <a:schemeClr val="dk2"/>
              </a:solidFill>
            </a:endParaRPr>
          </a:p>
          <a:p>
            <a:pPr indent="0" lvl="0" marL="0" marR="0" rtl="0" algn="l">
              <a:spcBef>
                <a:spcPts val="0"/>
              </a:spcBef>
              <a:spcAft>
                <a:spcPts val="0"/>
              </a:spcAft>
              <a:buNone/>
            </a:pPr>
            <a:r>
              <a:rPr lang="en-US" sz="1200">
                <a:solidFill>
                  <a:schemeClr val="dk2"/>
                </a:solidFill>
                <a:latin typeface="Arial"/>
                <a:ea typeface="Arial"/>
                <a:cs typeface="Arial"/>
                <a:sym typeface="Arial"/>
              </a:rPr>
              <a:t>Algunas de las ferias más destacadas incluyen:</a:t>
            </a:r>
            <a:endParaRPr sz="1600">
              <a:solidFill>
                <a:schemeClr val="dk2"/>
              </a:solidFill>
            </a:endParaRPr>
          </a:p>
          <a:p>
            <a:pPr indent="-76200" lvl="0" marL="0" marR="0" rtl="0" algn="l">
              <a:spcBef>
                <a:spcPts val="0"/>
              </a:spcBef>
              <a:spcAft>
                <a:spcPts val="0"/>
              </a:spcAft>
              <a:buClr>
                <a:schemeClr val="dk2"/>
              </a:buClr>
              <a:buSzPts val="1200"/>
              <a:buFont typeface="Arial"/>
              <a:buChar char="•"/>
            </a:pPr>
            <a:r>
              <a:rPr b="1" lang="en-US" sz="1200">
                <a:solidFill>
                  <a:schemeClr val="dk2"/>
                </a:solidFill>
                <a:latin typeface="Arial"/>
                <a:ea typeface="Arial"/>
                <a:cs typeface="Arial"/>
                <a:sym typeface="Arial"/>
              </a:rPr>
              <a:t>Feria Nacional del Mole en San Pedro Atocpan</a:t>
            </a:r>
            <a:r>
              <a:rPr lang="en-US" sz="1200">
                <a:solidFill>
                  <a:schemeClr val="dk2"/>
                </a:solidFill>
                <a:latin typeface="Arial"/>
                <a:ea typeface="Arial"/>
                <a:cs typeface="Arial"/>
                <a:sym typeface="Arial"/>
              </a:rPr>
              <a:t>: Celebrada en octubre, esta feria es un homenaje al mole, con una variedad impresionante de versiones de este platillo.</a:t>
            </a:r>
            <a:endParaRPr sz="1600">
              <a:solidFill>
                <a:schemeClr val="dk2"/>
              </a:solidFill>
            </a:endParaRPr>
          </a:p>
          <a:p>
            <a:pPr indent="-76200" lvl="0" marL="0" marR="0" rtl="0" algn="l">
              <a:spcBef>
                <a:spcPts val="0"/>
              </a:spcBef>
              <a:spcAft>
                <a:spcPts val="0"/>
              </a:spcAft>
              <a:buClr>
                <a:schemeClr val="dk2"/>
              </a:buClr>
              <a:buSzPts val="1200"/>
              <a:buFont typeface="Arial"/>
              <a:buChar char="•"/>
            </a:pPr>
            <a:r>
              <a:rPr b="1" lang="en-US" sz="1200">
                <a:solidFill>
                  <a:schemeClr val="dk2"/>
                </a:solidFill>
                <a:latin typeface="Arial"/>
                <a:ea typeface="Arial"/>
                <a:cs typeface="Arial"/>
                <a:sym typeface="Arial"/>
              </a:rPr>
              <a:t>Feria del Taco en Ciudad de México</a:t>
            </a:r>
            <a:r>
              <a:rPr lang="en-US" sz="1200">
                <a:solidFill>
                  <a:schemeClr val="dk2"/>
                </a:solidFill>
                <a:latin typeface="Arial"/>
                <a:ea typeface="Arial"/>
                <a:cs typeface="Arial"/>
                <a:sym typeface="Arial"/>
              </a:rPr>
              <a:t>: Un evento donde los taqueros de todo el país se reúnen para ofrecer sus mejores creaciones, desde los tradicionales tacos al pastor hasta innovaciones contemporáneas.</a:t>
            </a:r>
            <a:endParaRPr sz="1600">
              <a:solidFill>
                <a:schemeClr val="dk2"/>
              </a:solidFill>
            </a:endParaRPr>
          </a:p>
          <a:p>
            <a:pPr indent="-76200" lvl="0" marL="0" marR="0" rtl="0" algn="l">
              <a:spcBef>
                <a:spcPts val="0"/>
              </a:spcBef>
              <a:spcAft>
                <a:spcPts val="0"/>
              </a:spcAft>
              <a:buClr>
                <a:schemeClr val="dk2"/>
              </a:buClr>
              <a:buSzPts val="1200"/>
              <a:buFont typeface="Arial"/>
              <a:buChar char="•"/>
            </a:pPr>
            <a:r>
              <a:rPr b="1" lang="en-US" sz="1200">
                <a:solidFill>
                  <a:schemeClr val="dk2"/>
                </a:solidFill>
                <a:latin typeface="Arial"/>
                <a:ea typeface="Arial"/>
                <a:cs typeface="Arial"/>
                <a:sym typeface="Arial"/>
              </a:rPr>
              <a:t>Festival Internacional del Chocolate en Tabasco</a:t>
            </a:r>
            <a:r>
              <a:rPr lang="en-US" sz="1200">
                <a:solidFill>
                  <a:schemeClr val="dk2"/>
                </a:solidFill>
                <a:latin typeface="Arial"/>
                <a:ea typeface="Arial"/>
                <a:cs typeface="Arial"/>
                <a:sym typeface="Arial"/>
              </a:rPr>
              <a:t>: Dedicado a uno de los ingredientes más antiguos y apreciados de México, este festival celebra el cacao en todas sus formas, desde bebidas hasta postres.</a:t>
            </a:r>
            <a:endParaRPr sz="1600">
              <a:solidFill>
                <a:schemeClr val="dk2"/>
              </a:solidFill>
            </a:endParaRPr>
          </a:p>
          <a:p>
            <a:pPr indent="-76200" lvl="0" marL="0" marR="0" rtl="0" algn="l">
              <a:spcBef>
                <a:spcPts val="0"/>
              </a:spcBef>
              <a:spcAft>
                <a:spcPts val="0"/>
              </a:spcAft>
              <a:buClr>
                <a:schemeClr val="dk2"/>
              </a:buClr>
              <a:buSzPts val="1200"/>
              <a:buFont typeface="Arial"/>
              <a:buChar char="•"/>
            </a:pPr>
            <a:r>
              <a:rPr b="1" lang="en-US" sz="1200">
                <a:solidFill>
                  <a:schemeClr val="dk2"/>
                </a:solidFill>
                <a:latin typeface="Arial"/>
                <a:ea typeface="Arial"/>
                <a:cs typeface="Arial"/>
                <a:sym typeface="Arial"/>
              </a:rPr>
              <a:t>Feria del Tamal en Coyoacán</a:t>
            </a:r>
            <a:r>
              <a:rPr lang="en-US" sz="1200">
                <a:solidFill>
                  <a:schemeClr val="dk2"/>
                </a:solidFill>
                <a:latin typeface="Arial"/>
                <a:ea typeface="Arial"/>
                <a:cs typeface="Arial"/>
                <a:sym typeface="Arial"/>
              </a:rPr>
              <a:t>: Celebrada en febrero, esta feria presenta una amplia gama de tamales de diferentes regiones del país, destacando la diversidad y la creatividad de este platillo.</a:t>
            </a:r>
            <a:endParaRPr sz="1600">
              <a:solidFill>
                <a:schemeClr val="dk2"/>
              </a:solidFill>
            </a:endParaRPr>
          </a:p>
          <a:p>
            <a:pPr indent="0" lvl="0" marL="0" marR="0" rtl="0" algn="l">
              <a:spcBef>
                <a:spcPts val="0"/>
              </a:spcBef>
              <a:spcAft>
                <a:spcPts val="0"/>
              </a:spcAft>
              <a:buNone/>
            </a:pPr>
            <a:r>
              <a:t/>
            </a:r>
            <a:endParaRPr sz="1200">
              <a:solidFill>
                <a:schemeClr val="dk2"/>
              </a:solidFill>
              <a:latin typeface="Arial"/>
              <a:ea typeface="Arial"/>
              <a:cs typeface="Arial"/>
              <a:sym typeface="Arial"/>
            </a:endParaRPr>
          </a:p>
          <a:p>
            <a:pPr indent="0" lvl="0" marL="0" marR="0" rtl="0" algn="l">
              <a:spcBef>
                <a:spcPts val="0"/>
              </a:spcBef>
              <a:spcAft>
                <a:spcPts val="0"/>
              </a:spcAft>
              <a:buNone/>
            </a:pPr>
            <a:r>
              <a:rPr b="1" lang="en-US" sz="1200">
                <a:solidFill>
                  <a:schemeClr val="dk2"/>
                </a:solidFill>
                <a:latin typeface="Arial"/>
                <a:ea typeface="Arial"/>
                <a:cs typeface="Arial"/>
                <a:sym typeface="Arial"/>
              </a:rPr>
              <a:t>Conclusión</a:t>
            </a:r>
            <a:endParaRPr b="1" sz="1200">
              <a:solidFill>
                <a:schemeClr val="dk2"/>
              </a:solidFill>
              <a:latin typeface="Arial"/>
              <a:ea typeface="Arial"/>
              <a:cs typeface="Arial"/>
              <a:sym typeface="Arial"/>
            </a:endParaRPr>
          </a:p>
          <a:p>
            <a:pPr indent="0" lvl="0" marL="0" marR="0" rtl="0" algn="l">
              <a:spcBef>
                <a:spcPts val="0"/>
              </a:spcBef>
              <a:spcAft>
                <a:spcPts val="0"/>
              </a:spcAft>
              <a:buNone/>
            </a:pPr>
            <a:r>
              <a:rPr lang="en-US" sz="1200">
                <a:solidFill>
                  <a:schemeClr val="dk2"/>
                </a:solidFill>
                <a:latin typeface="Arial"/>
                <a:ea typeface="Arial"/>
                <a:cs typeface="Arial"/>
                <a:sym typeface="Arial"/>
              </a:rPr>
              <a:t>La preservación de la cocina tradicional mexicana es un esfuerzo continuo que requiere la participación de cocineros, investigadores, y la comunidad en general. Al celebrar y difundir estos sabores y técnicas a través de ferias y eventos, no solo se mantienen vivas las tradiciones, sino que también se fortalece el orgullo nacional y se asegura que las futuras generaciones puedan disfrutar de este tesoro cultural. ¡Qué viva la cocina mexicana!</a:t>
            </a:r>
            <a:endParaRPr sz="1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0"/>
          <p:cNvSpPr txBox="1"/>
          <p:nvPr/>
        </p:nvSpPr>
        <p:spPr>
          <a:xfrm>
            <a:off x="233917" y="42530"/>
            <a:ext cx="10141800" cy="1477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Contenido 2</a:t>
            </a:r>
            <a:endParaRPr>
              <a:solidFill>
                <a:schemeClr val="dk2"/>
              </a:solidFill>
            </a:endParaRPr>
          </a:p>
          <a:p>
            <a:pPr indent="0" lvl="0" marL="0" marR="0" rtl="0" algn="l">
              <a:spcBef>
                <a:spcPts val="0"/>
              </a:spcBef>
              <a:spcAft>
                <a:spcPts val="0"/>
              </a:spcAft>
              <a:buNone/>
            </a:pPr>
            <a:r>
              <a:t/>
            </a:r>
            <a:endParaRPr sz="1800">
              <a:solidFill>
                <a:schemeClr val="dk2"/>
              </a:solidFill>
              <a:latin typeface="Arial"/>
              <a:ea typeface="Arial"/>
              <a:cs typeface="Arial"/>
              <a:sym typeface="Arial"/>
            </a:endParaRPr>
          </a:p>
          <a:p>
            <a:pPr indent="0" lvl="0" marL="0" marR="0" rtl="0" algn="l">
              <a:spcBef>
                <a:spcPts val="0"/>
              </a:spcBef>
              <a:spcAft>
                <a:spcPts val="0"/>
              </a:spcAft>
              <a:buNone/>
            </a:pPr>
            <a:r>
              <a:rPr lang="en-US" sz="1800">
                <a:solidFill>
                  <a:schemeClr val="dk2"/>
                </a:solidFill>
                <a:latin typeface="Arial"/>
                <a:ea typeface="Arial"/>
                <a:cs typeface="Arial"/>
                <a:sym typeface="Arial"/>
              </a:rPr>
              <a:t>Prompt: </a:t>
            </a:r>
            <a:r>
              <a:rPr lang="en-US" sz="1800">
                <a:solidFill>
                  <a:schemeClr val="dk2"/>
                </a:solidFill>
              </a:rPr>
              <a:t>Eres un renombrado chef mexicano con una profunda pasión por la cocina tradicional de tu país. Te han invitado a escribir un artículo para un prestigioso blog de gastronomía. En este artículo, debes destacar la importancia de preservar la rica y diversa herencia culinaria de México.</a:t>
            </a:r>
            <a:endParaRPr sz="1800">
              <a:solidFill>
                <a:schemeClr val="dk2"/>
              </a:solidFill>
              <a:latin typeface="Arial"/>
              <a:ea typeface="Arial"/>
              <a:cs typeface="Arial"/>
              <a:sym typeface="Arial"/>
            </a:endParaRPr>
          </a:p>
        </p:txBody>
      </p:sp>
      <p:sp>
        <p:nvSpPr>
          <p:cNvPr id="138" name="Google Shape;138;p10"/>
          <p:cNvSpPr txBox="1"/>
          <p:nvPr/>
        </p:nvSpPr>
        <p:spPr>
          <a:xfrm>
            <a:off x="381000" y="1822175"/>
            <a:ext cx="11141100" cy="3376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2"/>
              </a:buClr>
              <a:buSzPts val="1300"/>
              <a:buAutoNum type="arabicPeriod"/>
            </a:pPr>
            <a:r>
              <a:rPr b="1" lang="en-US" sz="1300">
                <a:solidFill>
                  <a:schemeClr val="dk2"/>
                </a:solidFill>
              </a:rPr>
              <a:t>Historia de la Cocina Tradicional Mexicana:</a:t>
            </a:r>
            <a:r>
              <a:rPr lang="en-US" sz="1300">
                <a:solidFill>
                  <a:schemeClr val="dk2"/>
                </a:solidFill>
              </a:rPr>
              <a:t> Comienza el artículo con una introducción detallada sobre los orígenes de la cocina mexicana. Habla sobre las influencias prehispánicas y coloniales que han moldeado los sabores y técnicas culinarias que conocemos hoy. Menciona ingredientes autóctonos y métodos de preparación ancestrales.</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b="1" lang="en-US" sz="1300">
                <a:solidFill>
                  <a:schemeClr val="dk2"/>
                </a:solidFill>
              </a:rPr>
              <a:t>Platillos Típicos:</a:t>
            </a:r>
            <a:r>
              <a:rPr lang="en-US" sz="1300">
                <a:solidFill>
                  <a:schemeClr val="dk2"/>
                </a:solidFill>
              </a:rPr>
              <a:t> Dedica una sección a describir algunos de los platillos más emblemáticos de la gastronomía mexicana, como los tamales, el mole, los chiles en nogada, y las tortillas de maíz. Explica su significado cultural y cómo cada platillo refleja la identidad regional y la historia de su lugar de origen.</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b="1" lang="en-US" sz="1300">
                <a:solidFill>
                  <a:schemeClr val="dk2"/>
                </a:solidFill>
              </a:rPr>
              <a:t>Ferias Gastronómicas:</a:t>
            </a:r>
            <a:r>
              <a:rPr lang="en-US" sz="1300">
                <a:solidFill>
                  <a:schemeClr val="dk2"/>
                </a:solidFill>
              </a:rPr>
              <a:t> Incluye información sobre las principales ferias y festivales gastronómicos que se celebran en México. Describe cómo estos eventos no solo son una oportunidad para degustar una amplia variedad de platillos, sino también para aprender sobre las tradiciones culinarias de diferentes regiones del país. Menciona algunos eventos destacados como el Festival Internacional del Mole en Puebla o la Feria del Tamal en Ciudad de México.</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b="1" lang="en-US" sz="1300">
                <a:solidFill>
                  <a:schemeClr val="dk2"/>
                </a:solidFill>
              </a:rPr>
              <a:t>Importancia de la Preservación:</a:t>
            </a:r>
            <a:r>
              <a:rPr lang="en-US" sz="1300">
                <a:solidFill>
                  <a:schemeClr val="dk2"/>
                </a:solidFill>
              </a:rPr>
              <a:t> Finaliza el artículo subrayando la importancia de preservar la cocina tradicional mexicana. Habla sobre los esfuerzos que se están llevando a cabo para mantener vivas estas tradiciones, desde la enseñanza en escuelas de cocina hasta iniciativas comunitarias. Destaca el papel de los chefs contemporáneos y la comunidad en general en la transmisión de conocimientos a las nuevas generaciones.</a:t>
            </a:r>
            <a:endParaRPr sz="13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1"/>
          <p:cNvSpPr txBox="1"/>
          <p:nvPr/>
        </p:nvSpPr>
        <p:spPr>
          <a:xfrm>
            <a:off x="233917" y="725705"/>
            <a:ext cx="101418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Contenido 3</a:t>
            </a:r>
            <a:endParaRPr>
              <a:solidFill>
                <a:schemeClr val="dk2"/>
              </a:solidFill>
            </a:endParaRPr>
          </a:p>
          <a:p>
            <a:pPr indent="0" lvl="0" marL="0" marR="0" rtl="0" algn="l">
              <a:spcBef>
                <a:spcPts val="0"/>
              </a:spcBef>
              <a:spcAft>
                <a:spcPts val="0"/>
              </a:spcAft>
              <a:buNone/>
            </a:pPr>
            <a:r>
              <a:rPr lang="en-US" sz="1800">
                <a:solidFill>
                  <a:schemeClr val="dk2"/>
                </a:solidFill>
                <a:latin typeface="Arial"/>
                <a:ea typeface="Arial"/>
                <a:cs typeface="Arial"/>
                <a:sym typeface="Arial"/>
              </a:rPr>
              <a:t>Prompt: Eres un estudiante de gastronomía y tu proyecto final es presentar un </a:t>
            </a:r>
            <a:r>
              <a:rPr lang="en-US" sz="1800">
                <a:solidFill>
                  <a:schemeClr val="dk2"/>
                </a:solidFill>
              </a:rPr>
              <a:t>artículo</a:t>
            </a:r>
            <a:r>
              <a:rPr lang="en-US" sz="1800">
                <a:solidFill>
                  <a:schemeClr val="dk2"/>
                </a:solidFill>
                <a:latin typeface="Arial"/>
                <a:ea typeface="Arial"/>
                <a:cs typeface="Arial"/>
                <a:sym typeface="Arial"/>
              </a:rPr>
              <a:t> para un blog para hablar sobre la importancia de la cocina tradicional mexicana y la </a:t>
            </a:r>
            <a:r>
              <a:rPr lang="en-US" sz="1800">
                <a:solidFill>
                  <a:schemeClr val="dk2"/>
                </a:solidFill>
              </a:rPr>
              <a:t>integración</a:t>
            </a:r>
            <a:r>
              <a:rPr lang="en-US" sz="1800">
                <a:solidFill>
                  <a:schemeClr val="dk2"/>
                </a:solidFill>
                <a:latin typeface="Arial"/>
                <a:ea typeface="Arial"/>
                <a:cs typeface="Arial"/>
                <a:sym typeface="Arial"/>
              </a:rPr>
              <a:t> a las nuevas tendencias. Será importante que menciones la historia, los platillos típicos e información sobre las ferias gastronómicas para degustación de la población. Incluye tablas para organizar la información y usa un lenguaje sencillo para las nuevas generaciones.</a:t>
            </a:r>
            <a:endParaRPr sz="1800">
              <a:solidFill>
                <a:schemeClr val="dk2"/>
              </a:solidFill>
              <a:latin typeface="Arial"/>
              <a:ea typeface="Arial"/>
              <a:cs typeface="Arial"/>
              <a:sym typeface="Arial"/>
            </a:endParaRPr>
          </a:p>
          <a:p>
            <a:pPr indent="0" lvl="0" marL="0" marR="0" rtl="0" algn="l">
              <a:spcBef>
                <a:spcPts val="0"/>
              </a:spcBef>
              <a:spcAft>
                <a:spcPts val="0"/>
              </a:spcAft>
              <a:buNone/>
            </a:pPr>
            <a:r>
              <a:t/>
            </a:r>
            <a:endParaRPr sz="1800">
              <a:solidFill>
                <a:schemeClr val="dk2"/>
              </a:solidFill>
            </a:endParaRPr>
          </a:p>
          <a:p>
            <a:pPr indent="0" lvl="0" marL="0" marR="0" rtl="0" algn="l">
              <a:spcBef>
                <a:spcPts val="0"/>
              </a:spcBef>
              <a:spcAft>
                <a:spcPts val="0"/>
              </a:spcAft>
              <a:buNone/>
            </a:pPr>
            <a:r>
              <a:rPr lang="en-US" sz="1800">
                <a:solidFill>
                  <a:schemeClr val="dk2"/>
                </a:solidFill>
              </a:rPr>
              <a:t>Resultados en la siguiente diapositiva: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g2ec7f53ab3a_0_69"/>
          <p:cNvPicPr preferRelativeResize="0"/>
          <p:nvPr/>
        </p:nvPicPr>
        <p:blipFill rotWithShape="1">
          <a:blip r:embed="rId3">
            <a:alphaModFix/>
          </a:blip>
          <a:srcRect b="0" l="0" r="0" t="0"/>
          <a:stretch/>
        </p:blipFill>
        <p:spPr>
          <a:xfrm>
            <a:off x="610402" y="286922"/>
            <a:ext cx="5150539" cy="6109626"/>
          </a:xfrm>
          <a:prstGeom prst="rect">
            <a:avLst/>
          </a:prstGeom>
          <a:noFill/>
          <a:ln>
            <a:noFill/>
          </a:ln>
        </p:spPr>
      </p:pic>
      <p:pic>
        <p:nvPicPr>
          <p:cNvPr id="149" name="Google Shape;149;g2ec7f53ab3a_0_69"/>
          <p:cNvPicPr preferRelativeResize="0"/>
          <p:nvPr/>
        </p:nvPicPr>
        <p:blipFill rotWithShape="1">
          <a:blip r:embed="rId4">
            <a:alphaModFix/>
          </a:blip>
          <a:srcRect b="0" l="0" r="0" t="0"/>
          <a:stretch/>
        </p:blipFill>
        <p:spPr>
          <a:xfrm>
            <a:off x="6005751" y="207174"/>
            <a:ext cx="4767374" cy="6189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ec590510e1_0_0"/>
          <p:cNvSpPr txBox="1"/>
          <p:nvPr/>
        </p:nvSpPr>
        <p:spPr>
          <a:xfrm>
            <a:off x="1311025" y="1067025"/>
            <a:ext cx="6774600" cy="849600"/>
          </a:xfrm>
          <a:prstGeom prst="rect">
            <a:avLst/>
          </a:prstGeom>
          <a:noFill/>
          <a:ln>
            <a:noFill/>
          </a:ln>
        </p:spPr>
        <p:txBody>
          <a:bodyPr anchorCtr="0" anchor="ctr" bIns="91425" lIns="91425" spcFirstLastPara="1" rIns="91425" wrap="square" tIns="91425">
            <a:spAutoFit/>
          </a:bodyPr>
          <a:lstStyle/>
          <a:p>
            <a:pPr indent="-342900" lvl="0" marL="457200" marR="0" rtl="0" algn="l">
              <a:lnSpc>
                <a:spcPct val="90000"/>
              </a:lnSpc>
              <a:spcBef>
                <a:spcPts val="0"/>
              </a:spcBef>
              <a:spcAft>
                <a:spcPts val="0"/>
              </a:spcAft>
              <a:buClr>
                <a:schemeClr val="dk1"/>
              </a:buClr>
              <a:buSzPts val="1800"/>
              <a:buFont typeface="PT Sans Narrow"/>
              <a:buAutoNum type="arabicPeriod"/>
            </a:pPr>
            <a:r>
              <a:rPr b="1" lang="en-US" sz="4800">
                <a:solidFill>
                  <a:schemeClr val="accent1"/>
                </a:solidFill>
                <a:latin typeface="PT Sans Narrow"/>
                <a:ea typeface="PT Sans Narrow"/>
                <a:cs typeface="PT Sans Narrow"/>
                <a:sym typeface="PT Sans Narrow"/>
              </a:rPr>
              <a:t>2. Post para</a:t>
            </a:r>
            <a:r>
              <a:rPr lang="en-US" sz="2800">
                <a:solidFill>
                  <a:schemeClr val="dk2"/>
                </a:solidFill>
              </a:rPr>
              <a:t> </a:t>
            </a:r>
            <a:r>
              <a:rPr b="1" lang="en-US" sz="4800">
                <a:solidFill>
                  <a:schemeClr val="accent1"/>
                </a:solidFill>
                <a:latin typeface="PT Sans Narrow"/>
                <a:ea typeface="PT Sans Narrow"/>
                <a:cs typeface="PT Sans Narrow"/>
                <a:sym typeface="PT Sans Narrow"/>
              </a:rPr>
              <a:t>redes sociales</a:t>
            </a:r>
            <a:endParaRPr sz="2800">
              <a:solidFill>
                <a:schemeClr val="dk2"/>
              </a:solidFill>
            </a:endParaRPr>
          </a:p>
        </p:txBody>
      </p:sp>
      <p:sp>
        <p:nvSpPr>
          <p:cNvPr id="155" name="Google Shape;155;g2ec590510e1_0_0"/>
          <p:cNvSpPr txBox="1"/>
          <p:nvPr/>
        </p:nvSpPr>
        <p:spPr>
          <a:xfrm>
            <a:off x="1080075" y="2281975"/>
            <a:ext cx="5783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rPr>
              <a:t>Puntos clave: </a:t>
            </a:r>
            <a:endParaRPr sz="1800">
              <a:solidFill>
                <a:schemeClr val="dk2"/>
              </a:solidFill>
            </a:endParaRPr>
          </a:p>
          <a:p>
            <a:pPr indent="-342900" lvl="0" marL="457200" rtl="0" algn="l">
              <a:spcBef>
                <a:spcPts val="0"/>
              </a:spcBef>
              <a:spcAft>
                <a:spcPts val="0"/>
              </a:spcAft>
              <a:buClr>
                <a:schemeClr val="dk2"/>
              </a:buClr>
              <a:buSzPts val="1800"/>
              <a:buChar char="●"/>
            </a:pPr>
            <a:r>
              <a:rPr lang="en-US" sz="1800">
                <a:solidFill>
                  <a:schemeClr val="dk2"/>
                </a:solidFill>
              </a:rPr>
              <a:t>Comida tradicional mexicana</a:t>
            </a:r>
            <a:endParaRPr sz="1800">
              <a:solidFill>
                <a:schemeClr val="dk2"/>
              </a:solidFill>
            </a:endParaRPr>
          </a:p>
          <a:p>
            <a:pPr indent="-342900" lvl="0" marL="457200" rtl="0" algn="l">
              <a:spcBef>
                <a:spcPts val="0"/>
              </a:spcBef>
              <a:spcAft>
                <a:spcPts val="0"/>
              </a:spcAft>
              <a:buClr>
                <a:schemeClr val="dk2"/>
              </a:buClr>
              <a:buSzPts val="1800"/>
              <a:buChar char="●"/>
            </a:pPr>
            <a:r>
              <a:rPr lang="en-US" sz="1800">
                <a:solidFill>
                  <a:schemeClr val="dk2"/>
                </a:solidFill>
              </a:rPr>
              <a:t>Feria gastronómica</a:t>
            </a:r>
            <a:endParaRPr sz="1800">
              <a:solidFill>
                <a:schemeClr val="dk2"/>
              </a:solidFill>
            </a:endParaRPr>
          </a:p>
          <a:p>
            <a:pPr indent="-342900" lvl="0" marL="457200" rtl="0" algn="l">
              <a:spcBef>
                <a:spcPts val="0"/>
              </a:spcBef>
              <a:spcAft>
                <a:spcPts val="0"/>
              </a:spcAft>
              <a:buClr>
                <a:schemeClr val="dk2"/>
              </a:buClr>
              <a:buSzPts val="1800"/>
              <a:buChar char="●"/>
            </a:pPr>
            <a:r>
              <a:rPr lang="en-US" sz="1800">
                <a:solidFill>
                  <a:schemeClr val="dk2"/>
                </a:solidFill>
              </a:rPr>
              <a:t>Nuevas tendencias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ec590510e1_0_5"/>
          <p:cNvSpPr txBox="1"/>
          <p:nvPr/>
        </p:nvSpPr>
        <p:spPr>
          <a:xfrm>
            <a:off x="839100" y="223575"/>
            <a:ext cx="57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2"/>
                </a:solidFill>
              </a:rPr>
              <a:t>Prompts (Contenidos)</a:t>
            </a:r>
            <a:endParaRPr sz="2800">
              <a:solidFill>
                <a:schemeClr val="dk2"/>
              </a:solidFill>
            </a:endParaRPr>
          </a:p>
        </p:txBody>
      </p:sp>
      <p:sp>
        <p:nvSpPr>
          <p:cNvPr id="161" name="Google Shape;161;g2ec590510e1_0_5"/>
          <p:cNvSpPr txBox="1"/>
          <p:nvPr/>
        </p:nvSpPr>
        <p:spPr>
          <a:xfrm>
            <a:off x="310750" y="1639825"/>
            <a:ext cx="10553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CONTENIDO 1:</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US" sz="1500">
                <a:solidFill>
                  <a:schemeClr val="dk2"/>
                </a:solidFill>
              </a:rPr>
              <a:t>Eres un experto en generación de contenido para redes sociales. Con motivo de las diferentes ferias gastronómicas en México, quieres promover la riqueza de la comida tradicional mexicana y su integración con nuevas tendencias culinarias . Escribe 1 post para anunciarse en facebook empleando un titular (50 caracteres máximo), texto principal (200-400 caracteres)</a:t>
            </a:r>
            <a:endParaRPr sz="1000">
              <a:solidFill>
                <a:schemeClr val="dk2"/>
              </a:solidFill>
            </a:endParaRPr>
          </a:p>
        </p:txBody>
      </p:sp>
      <p:sp>
        <p:nvSpPr>
          <p:cNvPr id="162" name="Google Shape;162;g2ec590510e1_0_5"/>
          <p:cNvSpPr txBox="1"/>
          <p:nvPr/>
        </p:nvSpPr>
        <p:spPr>
          <a:xfrm>
            <a:off x="540975" y="3438575"/>
            <a:ext cx="9719700" cy="18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1500">
                <a:solidFill>
                  <a:schemeClr val="dk2"/>
                </a:solidFill>
              </a:rPr>
              <a:t>Titular:</a:t>
            </a:r>
            <a:r>
              <a:rPr lang="en-US" sz="1500">
                <a:solidFill>
                  <a:schemeClr val="dk2"/>
                </a:solidFill>
              </a:rPr>
              <a:t> ¡Descubre el Sabor de México en la Feria Gastronómica!</a:t>
            </a:r>
            <a:endParaRPr sz="15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b="1" lang="en-US" sz="1500">
                <a:solidFill>
                  <a:schemeClr val="dk2"/>
                </a:solidFill>
              </a:rPr>
              <a:t>Texto Principal:</a:t>
            </a:r>
            <a:r>
              <a:rPr lang="en-US" sz="1500">
                <a:solidFill>
                  <a:schemeClr val="dk2"/>
                </a:solidFill>
              </a:rPr>
              <a:t> 🌮✨ ¡Únete a nosotros en la Feria Gastronómica y celebra la rica tradición culinaria de México! Degusta platillos auténticos y descubre cómo nuestros chefs integran nuevas tendencias en la cocina tradicional. Deléitate con sabores únicos, desde tacos y moles hasta innovadoras fusiones que sorprenderán tu paladar. ¡No te pierdas esta fiesta de sabores el [fecha] en [lugar]! #SaborMexicano #CocinaTradicional #InnovaciónCulinaria</a:t>
            </a:r>
            <a:endParaRPr sz="15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ec590510e1_0_21"/>
          <p:cNvSpPr txBox="1"/>
          <p:nvPr/>
        </p:nvSpPr>
        <p:spPr>
          <a:xfrm>
            <a:off x="447500" y="504725"/>
            <a:ext cx="10352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CONTENIDO 2:</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US" sz="1500">
                <a:solidFill>
                  <a:schemeClr val="dk2"/>
                </a:solidFill>
              </a:rPr>
              <a:t>Eres un experto en generación de contenido para redes sociales. Con motivo de las nuevas </a:t>
            </a:r>
            <a:r>
              <a:rPr lang="en-US" sz="1500">
                <a:solidFill>
                  <a:schemeClr val="dk2"/>
                </a:solidFill>
              </a:rPr>
              <a:t>técnicas</a:t>
            </a:r>
            <a:r>
              <a:rPr lang="en-US" sz="1500">
                <a:solidFill>
                  <a:schemeClr val="dk2"/>
                </a:solidFill>
              </a:rPr>
              <a:t> culinarias, quieres promover la riqueza de la comida tradicional mexicana y los diferentes eventos que se realizan en la ciudad . Escribe 1 post para anunciarse en facebook empleando un titular (50 caracteres máximo), texto principal (200-400 caracteres), utiliza emojis ilustrativos</a:t>
            </a:r>
            <a:endParaRPr sz="1500">
              <a:solidFill>
                <a:schemeClr val="dk2"/>
              </a:solidFill>
            </a:endParaRPr>
          </a:p>
        </p:txBody>
      </p:sp>
      <p:sp>
        <p:nvSpPr>
          <p:cNvPr id="168" name="Google Shape;168;g2ec590510e1_0_21"/>
          <p:cNvSpPr txBox="1"/>
          <p:nvPr/>
        </p:nvSpPr>
        <p:spPr>
          <a:xfrm>
            <a:off x="628225" y="2251850"/>
            <a:ext cx="10111200" cy="33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1500">
                <a:solidFill>
                  <a:schemeClr val="dk2"/>
                </a:solidFill>
              </a:rPr>
              <a:t>Titular</a:t>
            </a:r>
            <a:endParaRPr b="1" sz="15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500">
                <a:solidFill>
                  <a:schemeClr val="dk2"/>
                </a:solidFill>
              </a:rPr>
              <a:t>¡Celebra la tradición con nuevos sabores! 🌮✨</a:t>
            </a:r>
            <a:endParaRPr sz="1500">
              <a:solidFill>
                <a:schemeClr val="dk2"/>
              </a:solidFill>
            </a:endParaRPr>
          </a:p>
          <a:p>
            <a:pPr indent="0" lvl="0" marL="0" rtl="0" algn="l">
              <a:lnSpc>
                <a:spcPct val="115000"/>
              </a:lnSpc>
              <a:spcBef>
                <a:spcPts val="1400"/>
              </a:spcBef>
              <a:spcAft>
                <a:spcPts val="0"/>
              </a:spcAft>
              <a:buClr>
                <a:schemeClr val="dk1"/>
              </a:buClr>
              <a:buSzPts val="1100"/>
              <a:buFont typeface="Arial"/>
              <a:buNone/>
            </a:pPr>
            <a:r>
              <a:rPr b="1" lang="en-US" sz="1500">
                <a:solidFill>
                  <a:schemeClr val="dk2"/>
                </a:solidFill>
              </a:rPr>
              <a:t>Texto Principal</a:t>
            </a:r>
            <a:endParaRPr b="1" sz="15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500">
                <a:solidFill>
                  <a:schemeClr val="dk2"/>
                </a:solidFill>
              </a:rPr>
              <a:t>¡No te pierdas el próximo evento gastronómico en la ciudad! 🍽️ Ven y disfruta de la fusión de técnicas culinarias modernas con la auténtica comida tradicional mexicana. 🌶️👨‍🍳 Descubre platillos únicos, participa en talleres y lleva tu amor por la gastronomía a otro nivel. 🎉 ¡Te esperamos con los brazos abiertos y los sabores más exquisitos! 🇲🇽❤️ #ComidaMexicana #GastroFeria #SaborTradicional</a:t>
            </a:r>
            <a:endParaRPr sz="15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2"/>
              </a:solidFill>
            </a:endParaRPr>
          </a:p>
          <a:p>
            <a:pPr indent="0" lvl="0" marL="0" rtl="0" algn="l">
              <a:spcBef>
                <a:spcPts val="0"/>
              </a:spcBef>
              <a:spcAft>
                <a:spcPts val="0"/>
              </a:spcAft>
              <a:buNone/>
            </a:pPr>
            <a:r>
              <a:t/>
            </a:r>
            <a:endParaRPr sz="2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ec590510e1_0_28"/>
          <p:cNvSpPr txBox="1"/>
          <p:nvPr/>
        </p:nvSpPr>
        <p:spPr>
          <a:xfrm>
            <a:off x="1009800" y="846150"/>
            <a:ext cx="987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CONTENIDO 3</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US" sz="1500">
                <a:solidFill>
                  <a:schemeClr val="dk2"/>
                </a:solidFill>
              </a:rPr>
              <a:t>Eres un experto en generación de contenido para redes sociales. quieres promover la riqueza de la comida tradicional mexicana y sus platillos realizados con técnicas culinarias modernas, los cuales se van a exhibir en ferias gastronómicas de la ciudad. Escribe 1 post para anunciarse en facebook empleando un titular (50 caracteres máximo), texto principal (200-400 caracteres), utiliza emojis ilustrativos</a:t>
            </a:r>
            <a:endParaRPr sz="1500">
              <a:solidFill>
                <a:schemeClr val="dk2"/>
              </a:solidFill>
            </a:endParaRPr>
          </a:p>
        </p:txBody>
      </p:sp>
      <p:sp>
        <p:nvSpPr>
          <p:cNvPr id="174" name="Google Shape;174;g2ec590510e1_0_28"/>
          <p:cNvSpPr txBox="1"/>
          <p:nvPr/>
        </p:nvSpPr>
        <p:spPr>
          <a:xfrm>
            <a:off x="899350" y="3014975"/>
            <a:ext cx="10221600" cy="22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1500">
                <a:solidFill>
                  <a:schemeClr val="dk2"/>
                </a:solidFill>
              </a:rPr>
              <a:t>¡Descubre la fusión perfecta en la Feria Gastronómica! 🌮🍷</a:t>
            </a:r>
            <a:endParaRPr b="1" sz="15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500">
                <a:solidFill>
                  <a:schemeClr val="dk2"/>
                </a:solidFill>
              </a:rPr>
              <a:t>¡No te pierdas la oportunidad de deleitarte con lo mejor de la cocina tradicional mexicana, reinventada con técnicas culinarias modernas! Ven a la Feria Gastronómica y disfruta de platillos únicos que fusionan historia y vanguardia. 🌟✨ Te esperamos para un viaje de sabores inolvidable. 🎉🍽️ #GastronomíaMexicana #SaborTradicional #InnovaciónCulinaria</a:t>
            </a:r>
            <a:endParaRPr sz="1500">
              <a:solidFill>
                <a:schemeClr val="dk2"/>
              </a:solidFill>
            </a:endParaRPr>
          </a:p>
          <a:p>
            <a:pPr indent="0" lvl="0" marL="0" rtl="0" algn="l">
              <a:spcBef>
                <a:spcPts val="1200"/>
              </a:spcBef>
              <a:spcAft>
                <a:spcPts val="0"/>
              </a:spcAft>
              <a:buNone/>
            </a:pPr>
            <a:r>
              <a:t/>
            </a:r>
            <a:endParaRPr sz="2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ec590510e1_0_35"/>
          <p:cNvSpPr txBox="1"/>
          <p:nvPr/>
        </p:nvSpPr>
        <p:spPr>
          <a:xfrm>
            <a:off x="1993800" y="434450"/>
            <a:ext cx="57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2"/>
                </a:solidFill>
              </a:rPr>
              <a:t>Revisión contenido 2</a:t>
            </a:r>
            <a:endParaRPr sz="2800">
              <a:solidFill>
                <a:schemeClr val="dk2"/>
              </a:solidFill>
            </a:endParaRPr>
          </a:p>
        </p:txBody>
      </p:sp>
      <p:sp>
        <p:nvSpPr>
          <p:cNvPr id="180" name="Google Shape;180;g2ec590510e1_0_35"/>
          <p:cNvSpPr txBox="1"/>
          <p:nvPr/>
        </p:nvSpPr>
        <p:spPr>
          <a:xfrm>
            <a:off x="638275" y="1267850"/>
            <a:ext cx="10482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Prompt: Eres un experto en redactar publicidad dirigida para jóvenes en la plataforma de facebook. Reescribe el siguiente anuncio de acuerdo a tu target: Titular ¡Celebra la tradición con nuevos sabores! 🌮✨ Texto Principal ¡No te pierdas el próximo evento gastronómico en la ciudad! 🍽️ Ven y disfruta de la fusión de técnicas culinarias modernas con la auténtica comida tradicional mexicana. 🌶️👨‍🍳 Descubre platillos únicos, participa en talleres y lleva tu amor por la gastronomía a otro nivel. 🎉 ¡Te esperamos con los brazos abiertos y los sabores más exquisitos! 🇲🇽❤️ #ComidaMexicana #GastroFeria #SaborTradicional</a:t>
            </a:r>
            <a:endParaRPr sz="1500">
              <a:solidFill>
                <a:schemeClr val="dk2"/>
              </a:solidFill>
            </a:endParaRPr>
          </a:p>
        </p:txBody>
      </p:sp>
      <p:sp>
        <p:nvSpPr>
          <p:cNvPr id="181" name="Google Shape;181;g2ec590510e1_0_35"/>
          <p:cNvSpPr txBox="1"/>
          <p:nvPr/>
        </p:nvSpPr>
        <p:spPr>
          <a:xfrm>
            <a:off x="899350" y="3396525"/>
            <a:ext cx="99105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1500">
                <a:solidFill>
                  <a:schemeClr val="dk2"/>
                </a:solidFill>
              </a:rPr>
              <a:t>Titular</a:t>
            </a:r>
            <a:br>
              <a:rPr b="1" lang="en-US" sz="1500">
                <a:solidFill>
                  <a:schemeClr val="dk2"/>
                </a:solidFill>
              </a:rPr>
            </a:br>
            <a:r>
              <a:rPr lang="en-US" sz="1500">
                <a:solidFill>
                  <a:schemeClr val="dk2"/>
                </a:solidFill>
              </a:rPr>
              <a:t>¡Vive la Tradición con un Twist Moderno! 🌮✨</a:t>
            </a:r>
            <a:endParaRPr sz="15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b="1" lang="en-US" sz="1500">
                <a:solidFill>
                  <a:schemeClr val="dk2"/>
                </a:solidFill>
              </a:rPr>
              <a:t>Texto Principal</a:t>
            </a:r>
            <a:br>
              <a:rPr b="1" lang="en-US" sz="1500">
                <a:solidFill>
                  <a:schemeClr val="dk2"/>
                </a:solidFill>
              </a:rPr>
            </a:br>
            <a:r>
              <a:rPr lang="en-US" sz="1500">
                <a:solidFill>
                  <a:schemeClr val="dk2"/>
                </a:solidFill>
              </a:rPr>
              <a:t>¿List@ para un viaje culinario épico? 🍽️ Únete al evento gastronómico más cool de la ciudad y saborea la magia de la comida tradicional mexicana fusionada con técnicas modernas. 🌶️👨‍🍳 Prueba platillos únicos, participa en talleres divertidos y eleva tu amor por la gastronomía. 🎉 ¡No te lo pierdas, te esperamos con los mejores sabores y buena onda! 🇲🇽❤️ #ComidaMexicana #GastroFeria #SaborTradicional</a:t>
            </a:r>
            <a:endParaRPr sz="1500">
              <a:solidFill>
                <a:schemeClr val="dk2"/>
              </a:solidFill>
            </a:endParaRPr>
          </a:p>
          <a:p>
            <a:pPr indent="0" lvl="0" marL="0" rtl="0" algn="l">
              <a:spcBef>
                <a:spcPts val="1200"/>
              </a:spcBef>
              <a:spcAft>
                <a:spcPts val="0"/>
              </a:spcAft>
              <a:buNone/>
            </a:pPr>
            <a:r>
              <a:t/>
            </a:r>
            <a:endParaRPr sz="2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2ec590510e1_0_44"/>
          <p:cNvPicPr preferRelativeResize="0"/>
          <p:nvPr/>
        </p:nvPicPr>
        <p:blipFill>
          <a:blip r:embed="rId3">
            <a:alphaModFix/>
          </a:blip>
          <a:stretch>
            <a:fillRect/>
          </a:stretch>
        </p:blipFill>
        <p:spPr>
          <a:xfrm>
            <a:off x="6055251" y="1939675"/>
            <a:ext cx="5667801" cy="3495149"/>
          </a:xfrm>
          <a:prstGeom prst="rect">
            <a:avLst/>
          </a:prstGeom>
          <a:noFill/>
          <a:ln>
            <a:noFill/>
          </a:ln>
        </p:spPr>
      </p:pic>
      <p:sp>
        <p:nvSpPr>
          <p:cNvPr id="187" name="Google Shape;187;g2ec590510e1_0_44"/>
          <p:cNvSpPr txBox="1"/>
          <p:nvPr/>
        </p:nvSpPr>
        <p:spPr>
          <a:xfrm>
            <a:off x="176375" y="1016775"/>
            <a:ext cx="5783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Referencia visual 1:</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u="sng">
                <a:solidFill>
                  <a:schemeClr val="hlink"/>
                </a:solidFill>
                <a:hlinkClick r:id="rId4"/>
              </a:rPr>
              <a:t>https://www.adn40.mx/mexico/feria-la-gastronomia-toluca-fechas-horarios-ubicacion</a:t>
            </a:r>
            <a:r>
              <a:rPr lang="en-US" sz="2800">
                <a:solidFill>
                  <a:schemeClr val="dk1"/>
                </a:solidFill>
              </a:rPr>
              <a:t> </a:t>
            </a:r>
            <a:endParaRPr sz="2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Tipos de contenido</a:t>
            </a:r>
            <a:endParaRPr/>
          </a:p>
        </p:txBody>
      </p:sp>
      <p:sp>
        <p:nvSpPr>
          <p:cNvPr id="79" name="Google Shape;79;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Artículo para blog (1)</a:t>
            </a:r>
            <a:endParaRPr/>
          </a:p>
          <a:p>
            <a:pPr indent="-228600" lvl="0" marL="228600" rtl="0" algn="l">
              <a:lnSpc>
                <a:spcPct val="90000"/>
              </a:lnSpc>
              <a:spcBef>
                <a:spcPts val="1000"/>
              </a:spcBef>
              <a:spcAft>
                <a:spcPts val="0"/>
              </a:spcAft>
              <a:buClr>
                <a:schemeClr val="dk1"/>
              </a:buClr>
              <a:buSzPts val="2800"/>
              <a:buChar char="●"/>
            </a:pPr>
            <a:r>
              <a:rPr lang="en-US"/>
              <a:t>Post para redes sociales (Facebook) (2)</a:t>
            </a:r>
            <a:endParaRPr/>
          </a:p>
          <a:p>
            <a:pPr indent="-228600" lvl="0" marL="228600" rtl="0" algn="l">
              <a:lnSpc>
                <a:spcPct val="90000"/>
              </a:lnSpc>
              <a:spcBef>
                <a:spcPts val="1000"/>
              </a:spcBef>
              <a:spcAft>
                <a:spcPts val="1600"/>
              </a:spcAft>
              <a:buClr>
                <a:schemeClr val="dk1"/>
              </a:buClr>
              <a:buSzPts val="2800"/>
              <a:buChar char="●"/>
            </a:pPr>
            <a:r>
              <a:rPr lang="en-US"/>
              <a:t>Post para revista digital (3)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Cocineras Tradicionales de Michoacán ganan en la Fitur la categoría Excelencias Gourmet. Foto: Visit Michoacán" id="192" name="Google Shape;192;g2ec590510e1_0_52"/>
          <p:cNvPicPr preferRelativeResize="0"/>
          <p:nvPr/>
        </p:nvPicPr>
        <p:blipFill>
          <a:blip r:embed="rId3">
            <a:alphaModFix/>
          </a:blip>
          <a:stretch>
            <a:fillRect/>
          </a:stretch>
        </p:blipFill>
        <p:spPr>
          <a:xfrm>
            <a:off x="6086625" y="1632800"/>
            <a:ext cx="5827675" cy="3592400"/>
          </a:xfrm>
          <a:prstGeom prst="rect">
            <a:avLst/>
          </a:prstGeom>
          <a:noFill/>
          <a:ln>
            <a:noFill/>
          </a:ln>
        </p:spPr>
      </p:pic>
      <p:sp>
        <p:nvSpPr>
          <p:cNvPr id="193" name="Google Shape;193;g2ec590510e1_0_52"/>
          <p:cNvSpPr txBox="1"/>
          <p:nvPr/>
        </p:nvSpPr>
        <p:spPr>
          <a:xfrm>
            <a:off x="176375" y="1016775"/>
            <a:ext cx="5783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Referencia visual 2:</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u="sng">
                <a:solidFill>
                  <a:schemeClr val="hlink"/>
                </a:solidFill>
                <a:hlinkClick r:id="rId4"/>
              </a:rPr>
              <a:t>https://www.eluniversal.com.mx/menu/cocineras-tradicionales-de-michoacan-ganan-premios-excelencias-gourmet-de-la-fitur/</a:t>
            </a:r>
            <a:r>
              <a:rPr lang="en-US" sz="2800">
                <a:solidFill>
                  <a:schemeClr val="dk1"/>
                </a:solidFill>
              </a:rPr>
              <a:t> </a:t>
            </a:r>
            <a:endParaRPr sz="2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Gastronomía Mexicana: Una cocina ancestral más presente que nunca  - gm2 " id="198" name="Google Shape;198;g2ec590510e1_0_59" title="Gastronomía Mexicana: Una cocina ancestral más presente que nunca "/>
          <p:cNvPicPr preferRelativeResize="0"/>
          <p:nvPr/>
        </p:nvPicPr>
        <p:blipFill>
          <a:blip r:embed="rId3">
            <a:alphaModFix/>
          </a:blip>
          <a:stretch>
            <a:fillRect/>
          </a:stretch>
        </p:blipFill>
        <p:spPr>
          <a:xfrm>
            <a:off x="4883125" y="1718800"/>
            <a:ext cx="6775124" cy="4268326"/>
          </a:xfrm>
          <a:prstGeom prst="rect">
            <a:avLst/>
          </a:prstGeom>
          <a:noFill/>
          <a:ln>
            <a:noFill/>
          </a:ln>
        </p:spPr>
      </p:pic>
      <p:sp>
        <p:nvSpPr>
          <p:cNvPr id="199" name="Google Shape;199;g2ec590510e1_0_59"/>
          <p:cNvSpPr txBox="1"/>
          <p:nvPr/>
        </p:nvSpPr>
        <p:spPr>
          <a:xfrm>
            <a:off x="176375" y="1016775"/>
            <a:ext cx="4347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Referencia visual 3:</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u="sng">
                <a:solidFill>
                  <a:schemeClr val="hlink"/>
                </a:solidFill>
                <a:hlinkClick r:id="rId4"/>
              </a:rPr>
              <a:t>https://hotbook.mx/gastronomia-mexicana-una-cocina-ancestral-mas-presente-que-nunca/</a:t>
            </a:r>
            <a:r>
              <a:rPr lang="en-US" sz="2800">
                <a:solidFill>
                  <a:schemeClr val="dk1"/>
                </a:solidFill>
              </a:rPr>
              <a:t> </a:t>
            </a:r>
            <a:endParaRPr sz="2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ec590510e1_0_67"/>
          <p:cNvSpPr txBox="1"/>
          <p:nvPr/>
        </p:nvSpPr>
        <p:spPr>
          <a:xfrm>
            <a:off x="1401400" y="354100"/>
            <a:ext cx="57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1"/>
                </a:solidFill>
              </a:rPr>
              <a:t>Markdown</a:t>
            </a:r>
            <a:endParaRPr sz="2800">
              <a:solidFill>
                <a:schemeClr val="accent1"/>
              </a:solidFill>
            </a:endParaRPr>
          </a:p>
        </p:txBody>
      </p:sp>
      <p:sp>
        <p:nvSpPr>
          <p:cNvPr id="205" name="Google Shape;205;g2ec590510e1_0_67"/>
          <p:cNvSpPr txBox="1"/>
          <p:nvPr/>
        </p:nvSpPr>
        <p:spPr>
          <a:xfrm>
            <a:off x="1100150" y="1619275"/>
            <a:ext cx="101313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300">
                <a:solidFill>
                  <a:schemeClr val="dk2"/>
                </a:solidFill>
              </a:rPr>
              <a:t>```markdown</a:t>
            </a:r>
            <a:endParaRPr sz="2300">
              <a:solidFill>
                <a:schemeClr val="dk2"/>
              </a:solidFill>
            </a:endParaRPr>
          </a:p>
          <a:p>
            <a:pPr indent="0" lvl="0" marL="0" rtl="0" algn="l">
              <a:spcBef>
                <a:spcPts val="0"/>
              </a:spcBef>
              <a:spcAft>
                <a:spcPts val="0"/>
              </a:spcAft>
              <a:buClr>
                <a:schemeClr val="dk1"/>
              </a:buClr>
              <a:buSzPts val="1100"/>
              <a:buFont typeface="Arial"/>
              <a:buNone/>
            </a:pPr>
            <a:r>
              <a:rPr lang="en-US" sz="2300">
                <a:solidFill>
                  <a:schemeClr val="dk2"/>
                </a:solidFill>
              </a:rPr>
              <a:t># ¡Vive la Tradición con un Twist Moderno! 🌮✨</a:t>
            </a:r>
            <a:endParaRPr sz="2300">
              <a:solidFill>
                <a:schemeClr val="dk2"/>
              </a:solidFill>
            </a:endParaRPr>
          </a:p>
          <a:p>
            <a:pPr indent="0" lvl="0" marL="0" rtl="0" algn="l">
              <a:spcBef>
                <a:spcPts val="0"/>
              </a:spcBef>
              <a:spcAft>
                <a:spcPts val="0"/>
              </a:spcAft>
              <a:buClr>
                <a:schemeClr val="dk1"/>
              </a:buClr>
              <a:buSzPts val="1100"/>
              <a:buFont typeface="Arial"/>
              <a:buNone/>
            </a:pPr>
            <a:r>
              <a:t/>
            </a:r>
            <a:endParaRPr sz="2300">
              <a:solidFill>
                <a:schemeClr val="dk2"/>
              </a:solidFill>
            </a:endParaRPr>
          </a:p>
          <a:p>
            <a:pPr indent="0" lvl="0" marL="0" rtl="0" algn="l">
              <a:spcBef>
                <a:spcPts val="0"/>
              </a:spcBef>
              <a:spcAft>
                <a:spcPts val="0"/>
              </a:spcAft>
              <a:buClr>
                <a:schemeClr val="dk1"/>
              </a:buClr>
              <a:buSzPts val="1100"/>
              <a:buFont typeface="Arial"/>
              <a:buNone/>
            </a:pPr>
            <a:r>
              <a:rPr lang="en-US" sz="2300">
                <a:solidFill>
                  <a:schemeClr val="dk2"/>
                </a:solidFill>
              </a:rPr>
              <a:t>¿List@ para un viaje culinario épico? 🍽️ Únete al evento gastronómico más cool de la ciudad y saborea la magia de la comida tradicional mexicana fusionada con técnicas modernas. 🌶️👨‍🍳 Prueba platillos únicos, participa en talleres divertidos y eleva tu amor por la gastronomía. 🎉 ¡No te lo pierdas, te esperamos con los mejores sabores y buena onda! 🇲🇽❤️</a:t>
            </a:r>
            <a:endParaRPr sz="2300">
              <a:solidFill>
                <a:schemeClr val="dk2"/>
              </a:solidFill>
            </a:endParaRPr>
          </a:p>
          <a:p>
            <a:pPr indent="0" lvl="0" marL="0" rtl="0" algn="l">
              <a:spcBef>
                <a:spcPts val="0"/>
              </a:spcBef>
              <a:spcAft>
                <a:spcPts val="0"/>
              </a:spcAft>
              <a:buClr>
                <a:schemeClr val="dk1"/>
              </a:buClr>
              <a:buSzPts val="1100"/>
              <a:buFont typeface="Arial"/>
              <a:buNone/>
            </a:pPr>
            <a:r>
              <a:t/>
            </a:r>
            <a:endParaRPr sz="2300">
              <a:solidFill>
                <a:schemeClr val="dk2"/>
              </a:solidFill>
            </a:endParaRPr>
          </a:p>
          <a:p>
            <a:pPr indent="0" lvl="0" marL="0" rtl="0" algn="l">
              <a:spcBef>
                <a:spcPts val="0"/>
              </a:spcBef>
              <a:spcAft>
                <a:spcPts val="0"/>
              </a:spcAft>
              <a:buClr>
                <a:schemeClr val="dk1"/>
              </a:buClr>
              <a:buSzPts val="1100"/>
              <a:buFont typeface="Arial"/>
              <a:buNone/>
            </a:pPr>
            <a:r>
              <a:rPr lang="en-US" sz="2300">
                <a:solidFill>
                  <a:schemeClr val="dk2"/>
                </a:solidFill>
              </a:rPr>
              <a:t>#ComidaMexicana #GastroFeria #SaborTradicional</a:t>
            </a:r>
            <a:endParaRPr sz="2300">
              <a:solidFill>
                <a:schemeClr val="dk2"/>
              </a:solidFill>
            </a:endParaRPr>
          </a:p>
          <a:p>
            <a:pPr indent="0" lvl="0" marL="0" rtl="0" algn="l">
              <a:spcBef>
                <a:spcPts val="0"/>
              </a:spcBef>
              <a:spcAft>
                <a:spcPts val="0"/>
              </a:spcAft>
              <a:buNone/>
            </a:pPr>
            <a:r>
              <a:rPr lang="en-US" sz="2300">
                <a:solidFill>
                  <a:schemeClr val="dk2"/>
                </a:solidFill>
              </a:rPr>
              <a:t>```</a:t>
            </a:r>
            <a:endParaRPr sz="23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ec9935158f_0_19"/>
          <p:cNvSpPr txBox="1"/>
          <p:nvPr/>
        </p:nvSpPr>
        <p:spPr>
          <a:xfrm>
            <a:off x="1451600" y="243650"/>
            <a:ext cx="7472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accent1"/>
                </a:solidFill>
                <a:latin typeface="PT Sans Narrow"/>
                <a:ea typeface="PT Sans Narrow"/>
                <a:cs typeface="PT Sans Narrow"/>
                <a:sym typeface="PT Sans Narrow"/>
              </a:rPr>
              <a:t>3. </a:t>
            </a:r>
            <a:r>
              <a:rPr b="1" lang="en-US" sz="4800">
                <a:solidFill>
                  <a:schemeClr val="accent1"/>
                </a:solidFill>
                <a:latin typeface="PT Sans Narrow"/>
                <a:ea typeface="PT Sans Narrow"/>
                <a:cs typeface="PT Sans Narrow"/>
                <a:sym typeface="PT Sans Narrow"/>
              </a:rPr>
              <a:t>Contenido para revista digital</a:t>
            </a:r>
            <a:endParaRPr b="1" sz="4800">
              <a:solidFill>
                <a:schemeClr val="accent1"/>
              </a:solidFill>
              <a:latin typeface="PT Sans Narrow"/>
              <a:ea typeface="PT Sans Narrow"/>
              <a:cs typeface="PT Sans Narrow"/>
              <a:sym typeface="PT Sans Narrow"/>
            </a:endParaRPr>
          </a:p>
        </p:txBody>
      </p:sp>
      <p:sp>
        <p:nvSpPr>
          <p:cNvPr id="211" name="Google Shape;211;g2ec9935158f_0_19"/>
          <p:cNvSpPr txBox="1"/>
          <p:nvPr/>
        </p:nvSpPr>
        <p:spPr>
          <a:xfrm>
            <a:off x="1471675" y="2121325"/>
            <a:ext cx="5783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2"/>
                </a:solidFill>
              </a:rPr>
              <a:t>Puntos clave</a:t>
            </a:r>
            <a:endParaRPr sz="1900">
              <a:solidFill>
                <a:schemeClr val="dk2"/>
              </a:solidFill>
            </a:endParaRPr>
          </a:p>
          <a:p>
            <a:pPr indent="0" lvl="0" marL="0" rtl="0" algn="l">
              <a:spcBef>
                <a:spcPts val="0"/>
              </a:spcBef>
              <a:spcAft>
                <a:spcPts val="0"/>
              </a:spcAft>
              <a:buNone/>
            </a:pPr>
            <a:r>
              <a:t/>
            </a:r>
            <a:endParaRPr sz="1900">
              <a:solidFill>
                <a:schemeClr val="dk2"/>
              </a:solidFill>
            </a:endParaRPr>
          </a:p>
          <a:p>
            <a:pPr indent="-349250" lvl="0" marL="457200" rtl="0" algn="l">
              <a:spcBef>
                <a:spcPts val="0"/>
              </a:spcBef>
              <a:spcAft>
                <a:spcPts val="0"/>
              </a:spcAft>
              <a:buClr>
                <a:schemeClr val="dk2"/>
              </a:buClr>
              <a:buSzPts val="1900"/>
              <a:buChar char="●"/>
            </a:pPr>
            <a:r>
              <a:rPr lang="en-US" sz="1900">
                <a:solidFill>
                  <a:schemeClr val="dk2"/>
                </a:solidFill>
              </a:rPr>
              <a:t>Influencia comida mexicana en </a:t>
            </a:r>
            <a:r>
              <a:rPr lang="en-US" sz="1900">
                <a:solidFill>
                  <a:schemeClr val="dk2"/>
                </a:solidFill>
              </a:rPr>
              <a:t>latinoamérica</a:t>
            </a:r>
            <a:endParaRPr sz="1900">
              <a:solidFill>
                <a:schemeClr val="dk2"/>
              </a:solidFill>
            </a:endParaRPr>
          </a:p>
          <a:p>
            <a:pPr indent="-349250" lvl="0" marL="457200" rtl="0" algn="l">
              <a:spcBef>
                <a:spcPts val="0"/>
              </a:spcBef>
              <a:spcAft>
                <a:spcPts val="0"/>
              </a:spcAft>
              <a:buClr>
                <a:schemeClr val="dk2"/>
              </a:buClr>
              <a:buSzPts val="1900"/>
              <a:buChar char="●"/>
            </a:pPr>
            <a:r>
              <a:rPr lang="en-US" sz="1900">
                <a:solidFill>
                  <a:schemeClr val="dk2"/>
                </a:solidFill>
              </a:rPr>
              <a:t>Comida gourmet mexicana</a:t>
            </a:r>
            <a:endParaRPr sz="1900">
              <a:solidFill>
                <a:schemeClr val="dk2"/>
              </a:solidFill>
            </a:endParaRPr>
          </a:p>
          <a:p>
            <a:pPr indent="-349250" lvl="0" marL="457200" rtl="0" algn="l">
              <a:spcBef>
                <a:spcPts val="0"/>
              </a:spcBef>
              <a:spcAft>
                <a:spcPts val="0"/>
              </a:spcAft>
              <a:buClr>
                <a:schemeClr val="dk2"/>
              </a:buClr>
              <a:buSzPts val="1900"/>
              <a:buChar char="●"/>
            </a:pPr>
            <a:r>
              <a:rPr lang="en-US" sz="1900">
                <a:solidFill>
                  <a:schemeClr val="dk2"/>
                </a:solidFill>
              </a:rPr>
              <a:t>Combinación técnicas culinarias innovadoras y cocina tradicional</a:t>
            </a:r>
            <a:endParaRPr sz="19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ec9935158f_0_0"/>
          <p:cNvSpPr txBox="1"/>
          <p:nvPr/>
        </p:nvSpPr>
        <p:spPr>
          <a:xfrm>
            <a:off x="477625" y="296975"/>
            <a:ext cx="11090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FF9900"/>
                </a:solidFill>
              </a:rPr>
              <a:t>Prompt 1: </a:t>
            </a:r>
            <a:endParaRPr b="1" sz="2100">
              <a:solidFill>
                <a:srgbClr val="FF9900"/>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US" sz="1600">
                <a:solidFill>
                  <a:schemeClr val="dk2"/>
                </a:solidFill>
              </a:rPr>
              <a:t>Eres escritor de una revista digital dedicada a escribir artículos de cocina internacional. Realiza un artículo sobre la influencia de la comida regional mexicana y su impacto en las diferentes culturas culinarias de </a:t>
            </a:r>
            <a:r>
              <a:rPr lang="en-US" sz="1600">
                <a:solidFill>
                  <a:schemeClr val="dk2"/>
                </a:solidFill>
              </a:rPr>
              <a:t>latinoamérica</a:t>
            </a:r>
            <a:r>
              <a:rPr lang="en-US" sz="1600">
                <a:solidFill>
                  <a:schemeClr val="dk2"/>
                </a:solidFill>
              </a:rPr>
              <a:t> entre 900 y 1300 caracteres.</a:t>
            </a:r>
            <a:endParaRPr sz="1600">
              <a:solidFill>
                <a:schemeClr val="dk2"/>
              </a:solidFill>
            </a:endParaRPr>
          </a:p>
        </p:txBody>
      </p:sp>
      <p:sp>
        <p:nvSpPr>
          <p:cNvPr id="217" name="Google Shape;217;g2ec9935158f_0_0"/>
          <p:cNvSpPr txBox="1"/>
          <p:nvPr/>
        </p:nvSpPr>
        <p:spPr>
          <a:xfrm>
            <a:off x="247050" y="1981500"/>
            <a:ext cx="11697900" cy="4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2"/>
                </a:solidFill>
              </a:rPr>
              <a:t>La Influencia de la Comida Regional Mexicana en las Culturas Culinarias de Latinoamérica</a:t>
            </a:r>
            <a:endParaRPr b="1">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La riqueza de la comida regional mexicana ha dejado una huella indeleble en la gastronomía de toda Latinoamérica. Desde los tiempos prehispánicos, ingredientes autóctonos como el maíz, los chiles y el cacao se han difundido a través del continente, transformando prácticas culinarias y sabores locales.</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El maíz, base de la dieta mesoamericana, se convirtió en un pilar fundamental en la alimentación de muchas culturas. Las tortillas y tamales, nacidos en México, se adaptaron a diversas regiones, integrándose con ingredientes locales para crear versiones únicas como las arepas en Colombia y Venezuela, o las pupusas en El Salvador.</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Los chiles, en su amplia variedad, trajeron consigo una explosión de sabores y técnicas de conservación como los moles y salsas. Estos se reinventaron en cada país, dando origen a platos icónicos como el ají de gallina en Perú y el asado chileno, demostrando la versatilidad de este ingrediente.</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El cacao, venerado por las civilizaciones mesoamericanas, viajó al sur y se incorporó en bebidas y postres tradicionales. El chocolate caliente en México se transformó en el delicioso "chocolate de taza" en países como Argentina y Uruguay.</a:t>
            </a:r>
            <a:endParaRPr>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2"/>
                </a:solidFill>
              </a:rPr>
              <a:t>La influencia de la comida regional mexicana también se refleja en las técnicas culinarias y en la celebración de la comida como un acto comunitario y festivo. Las fiestas y mercados locales de México sirvieron de modelo para ferias gastronómicas y festivales en toda Latinoamérica, celebrando la diversidad y la riqueza cultural a través de la comida.</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ec9935158f_0_3"/>
          <p:cNvSpPr txBox="1"/>
          <p:nvPr/>
        </p:nvSpPr>
        <p:spPr>
          <a:xfrm>
            <a:off x="477625" y="427825"/>
            <a:ext cx="5783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9900"/>
                </a:solidFill>
              </a:rPr>
              <a:t>Prompt 2</a:t>
            </a:r>
            <a:endParaRPr b="1" sz="2300">
              <a:solidFill>
                <a:srgbClr val="FF9900"/>
              </a:solidFill>
            </a:endParaRPr>
          </a:p>
        </p:txBody>
      </p:sp>
      <p:sp>
        <p:nvSpPr>
          <p:cNvPr id="223" name="Google Shape;223;g2ec9935158f_0_3"/>
          <p:cNvSpPr txBox="1"/>
          <p:nvPr/>
        </p:nvSpPr>
        <p:spPr>
          <a:xfrm>
            <a:off x="477625" y="966625"/>
            <a:ext cx="1066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Eres un reconocido escritor y chef de una revista digital dedicada a escribir divulgación sobre nuevas técnicas culinarias. Realiza un artículo sobre las nuevas formas de realizar cocina gourmet mexicana entre 750 y 1200 caracteres.</a:t>
            </a:r>
            <a:endParaRPr sz="1500">
              <a:solidFill>
                <a:schemeClr val="dk2"/>
              </a:solidFill>
            </a:endParaRPr>
          </a:p>
        </p:txBody>
      </p:sp>
      <p:sp>
        <p:nvSpPr>
          <p:cNvPr id="224" name="Google Shape;224;g2ec9935158f_0_3"/>
          <p:cNvSpPr txBox="1"/>
          <p:nvPr/>
        </p:nvSpPr>
        <p:spPr>
          <a:xfrm>
            <a:off x="497700" y="2030950"/>
            <a:ext cx="10442700" cy="464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1600">
                <a:solidFill>
                  <a:schemeClr val="dk2"/>
                </a:solidFill>
              </a:rPr>
              <a:t>Revolución Gourmet: Innovaciones en la Cocina Mexicana</a:t>
            </a:r>
            <a:endParaRPr b="1" sz="16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La cocina mexicana, conocida por su rica tradición y sabores vibrantes, ha evolucionado notablemente en los últimos años gracias a innovadoras técnicas culinarias. Los chefs contemporáneos están reimaginando platos clásicos mediante la incorporación de la cocina molecular, el uso de ingredientes locales y la reinterpretación de métodos tradicionales.</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Un ejemplo destacado es el uso de la esferificación para crear versiones modernas de salsas tradicionales, como una esfera de mole que explota en la boca, liberando su complejidad de sabores. Asimismo, técnicas como la nitrógeno líquido permiten crear texturas sorprendentes en postres tradicionales, como un helado de churro con espuma de cajeta.</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El rescate de ingredientes ancestrales también juega un papel crucial. El maíz, en sus diversas variedades, es exaltado a través de métodos como la nixtamalización, realzando sus propiedades nutricionales y su sabor. Además, se han incorporado técnicas de fermentación para desarrollar nuevos perfiles de sabor en platos icónicos como el pozole.</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2"/>
                </a:solidFill>
              </a:rPr>
              <a:t>La fusión de la alta tecnología con la riqueza cultural de México está dando lugar a una nueva era de cocina gourmet que celebra la tradición mientras mira hacia el futuro. Esta sinergia entre lo ancestral y lo moderno está transformando la gastronomía mexicana en una experiencia culinaria sin precedentes.</a:t>
            </a:r>
            <a:endParaRPr>
              <a:solidFill>
                <a:schemeClr val="dk2"/>
              </a:solidFill>
            </a:endParaRPr>
          </a:p>
          <a:p>
            <a:pPr indent="0" lvl="0" marL="0" rtl="0" algn="l">
              <a:spcBef>
                <a:spcPts val="1200"/>
              </a:spcBef>
              <a:spcAft>
                <a:spcPts val="0"/>
              </a:spcAft>
              <a:buNone/>
            </a:pPr>
            <a:r>
              <a:t/>
            </a:r>
            <a:endParaRPr sz="2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ec9935158f_0_6"/>
          <p:cNvSpPr txBox="1"/>
          <p:nvPr/>
        </p:nvSpPr>
        <p:spPr>
          <a:xfrm>
            <a:off x="646075" y="316775"/>
            <a:ext cx="5783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9900"/>
                </a:solidFill>
              </a:rPr>
              <a:t>Prompt 3</a:t>
            </a:r>
            <a:endParaRPr sz="2800">
              <a:solidFill>
                <a:schemeClr val="dk2"/>
              </a:solidFill>
            </a:endParaRPr>
          </a:p>
        </p:txBody>
      </p:sp>
      <p:sp>
        <p:nvSpPr>
          <p:cNvPr id="230" name="Google Shape;230;g2ec9935158f_0_6"/>
          <p:cNvSpPr txBox="1"/>
          <p:nvPr/>
        </p:nvSpPr>
        <p:spPr>
          <a:xfrm>
            <a:off x="646075" y="796550"/>
            <a:ext cx="10734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2"/>
                </a:solidFill>
              </a:rPr>
              <a:t>Eres un escritor para una revista dedicada a amas de casa, eres experto en cocina mexicana moderna y quieres divulgar como las nuevas técnicas culinarias se pueden adaptar a la cocina tradicional mexicana dando como resultado platillos innovadores y deliciosos. Escribe un </a:t>
            </a:r>
            <a:r>
              <a:rPr lang="en-US" sz="1600">
                <a:solidFill>
                  <a:schemeClr val="dk2"/>
                </a:solidFill>
              </a:rPr>
              <a:t>artículo</a:t>
            </a:r>
            <a:r>
              <a:rPr lang="en-US" sz="1600">
                <a:solidFill>
                  <a:schemeClr val="dk2"/>
                </a:solidFill>
              </a:rPr>
              <a:t> para una revista en 1500 caracteres</a:t>
            </a:r>
            <a:endParaRPr sz="1600">
              <a:solidFill>
                <a:schemeClr val="dk2"/>
              </a:solidFill>
            </a:endParaRPr>
          </a:p>
        </p:txBody>
      </p:sp>
      <p:sp>
        <p:nvSpPr>
          <p:cNvPr id="231" name="Google Shape;231;g2ec9935158f_0_6"/>
          <p:cNvSpPr txBox="1"/>
          <p:nvPr/>
        </p:nvSpPr>
        <p:spPr>
          <a:xfrm>
            <a:off x="451000" y="1809775"/>
            <a:ext cx="11446800" cy="532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US" sz="1900">
                <a:solidFill>
                  <a:schemeClr val="dk2"/>
                </a:solidFill>
              </a:rPr>
              <a:t>Innovación en la Cocina Tradicional Mexicana: Modernizando Sabores de Siempre</a:t>
            </a:r>
            <a:endParaRPr b="1" sz="19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2"/>
                </a:solidFill>
              </a:rPr>
              <a:t>La cocina mexicana tradicional, rica en sabores y técnicas ancestrales, es un tesoro culinario que merece ser preservado y celebrado. Sin embargo, en el mundo gastronómico actual, la innovación es clave para mantener viva esta herencia. La fusión de técnicas modernas con recetas tradicionales puede resultar en platillos sorprendentes, sin perder la esencia que los hace únicos.</a:t>
            </a:r>
            <a:endParaRPr sz="13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2"/>
                </a:solidFill>
              </a:rPr>
              <a:t>Un ejemplo de esta sinergia es la incorporación de la cocina al vacío (sous-vide). Este método, que consiste en cocinar alimentos en bolsas herméticas a bajas temperaturas durante largos periodos, permite obtener texturas perfectas y potenciar los sabores. Imaginemos un mole negro oaxaqueño, cuya carne se cocina al vacío, resultando en una textura jugosa y uniforme que se deshace en la boca, mientras se preservan todos los matices del mole.</a:t>
            </a:r>
            <a:endParaRPr sz="13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2"/>
                </a:solidFill>
              </a:rPr>
              <a:t>Otra técnica revolucionaria es la esferificación, propia de la cocina molecular, que puede dar un giro inesperado a nuestras salsas y aderezos. ¿Te imaginas unos chiles en nogada donde la nogada se presenta en pequeñas esferas que explotan de sabor al morderlas? Esta técnica no solo sorprende visualmente, sino que transforma la experiencia gastronómica en algo completamente nuevo.</a:t>
            </a:r>
            <a:endParaRPr sz="13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2"/>
                </a:solidFill>
              </a:rPr>
              <a:t>Además, el uso de herramientas como el sifón de cocina para crear espumas ligeras y aireadas añade un elemento de sofisticación a platos tradicionales. Una espuma de frijol negro sobre un tamal de elote no solo es estéticamente atractiva, sino que también permite disfrutar del sabor del frijol de una manera más ligera y refrescante.</a:t>
            </a:r>
            <a:endParaRPr sz="13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2"/>
                </a:solidFill>
              </a:rPr>
              <a:t>La cocina mexicana moderna no busca reemplazar lo tradicional, sino enriquecerlo. Al adoptar técnicas contemporáneas, podemos reinterpretar nuestros platillos más queridos, creando nuevas experiencias culinarias que honran nuestras raíces. La creatividad en la cocina es infinita, y la clave está en encontrar el equilibrio perfecto entre la tradición y la innovación. ¡Atrévete a experimentar y sorprender a tu familia con estas deliciosas fusiones!</a:t>
            </a:r>
            <a:endParaRPr sz="1300">
              <a:solidFill>
                <a:schemeClr val="dk2"/>
              </a:solidFill>
            </a:endParaRPr>
          </a:p>
          <a:p>
            <a:pPr indent="0" lvl="0" marL="0" rtl="0" algn="l">
              <a:spcBef>
                <a:spcPts val="1200"/>
              </a:spcBef>
              <a:spcAft>
                <a:spcPts val="0"/>
              </a:spcAft>
              <a:buNone/>
            </a:pPr>
            <a:r>
              <a:t/>
            </a:r>
            <a:endParaRPr sz="2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c9935158f_0_29"/>
          <p:cNvSpPr txBox="1"/>
          <p:nvPr/>
        </p:nvSpPr>
        <p:spPr>
          <a:xfrm>
            <a:off x="578025" y="193475"/>
            <a:ext cx="5783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accent1"/>
                </a:solidFill>
              </a:rPr>
              <a:t>Revisión prompt 3</a:t>
            </a:r>
            <a:endParaRPr sz="2300">
              <a:solidFill>
                <a:schemeClr val="accent1"/>
              </a:solidFill>
            </a:endParaRPr>
          </a:p>
        </p:txBody>
      </p:sp>
      <p:sp>
        <p:nvSpPr>
          <p:cNvPr id="237" name="Google Shape;237;g2ec9935158f_0_29"/>
          <p:cNvSpPr txBox="1"/>
          <p:nvPr/>
        </p:nvSpPr>
        <p:spPr>
          <a:xfrm>
            <a:off x="519275" y="1093850"/>
            <a:ext cx="10894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a:solidFill>
                  <a:schemeClr val="dk2"/>
                </a:solidFill>
              </a:rPr>
              <a:t>Eres un escritor para una revista dedicada a amas de casa, eres experto en cocina mexicana moderna y quieres divulgar como las nuevas técnicas culinarias se pueden adaptar a la cocina tradicional mexicana dando como resultado platillos innovadores y deliciosos. Escribe un artículo para una revista en 1500 caracteres utilizando un lenguaje sencillo para todas las edades.</a:t>
            </a:r>
            <a:endParaRPr sz="1700">
              <a:solidFill>
                <a:schemeClr val="dk2"/>
              </a:solidFill>
            </a:endParaRPr>
          </a:p>
          <a:p>
            <a:pPr indent="0" lvl="0" marL="0" rtl="0" algn="l">
              <a:spcBef>
                <a:spcPts val="0"/>
              </a:spcBef>
              <a:spcAft>
                <a:spcPts val="0"/>
              </a:spcAft>
              <a:buNone/>
            </a:pPr>
            <a:r>
              <a:t/>
            </a:r>
            <a:endParaRPr sz="2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ec9935158f_0_37"/>
          <p:cNvSpPr txBox="1"/>
          <p:nvPr/>
        </p:nvSpPr>
        <p:spPr>
          <a:xfrm>
            <a:off x="236400" y="456300"/>
            <a:ext cx="11205900" cy="640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solidFill>
                  <a:schemeClr val="dk2"/>
                </a:solidFill>
              </a:rPr>
              <a:t>¡Descubre la Cocina Mexicana Moderna!</a:t>
            </a:r>
            <a:endParaRPr>
              <a:solidFill>
                <a:schemeClr val="dk2"/>
              </a:solidFill>
            </a:endParaRPr>
          </a:p>
          <a:p>
            <a:pPr indent="0" lvl="0" marL="0" rtl="0" algn="l">
              <a:lnSpc>
                <a:spcPct val="115000"/>
              </a:lnSpc>
              <a:spcBef>
                <a:spcPts val="1200"/>
              </a:spcBef>
              <a:spcAft>
                <a:spcPts val="0"/>
              </a:spcAft>
              <a:buNone/>
            </a:pPr>
            <a:r>
              <a:rPr lang="en-US">
                <a:solidFill>
                  <a:schemeClr val="dk2"/>
                </a:solidFill>
              </a:rPr>
              <a:t>Queridas lectoras, la cocina mexicana está llena de sabores, colores y tradiciones que han pasado de generación en generación. Hoy quiero compartir con ustedes cómo las nuevas técnicas culinarias pueden elevar estos platillos tradicionales a un nivel innovador y delicioso, sin perder su esencia.</a:t>
            </a:r>
            <a:endParaRPr>
              <a:solidFill>
                <a:schemeClr val="dk2"/>
              </a:solidFill>
            </a:endParaRPr>
          </a:p>
          <a:p>
            <a:pPr indent="0" lvl="0" marL="0" rtl="0" algn="l">
              <a:lnSpc>
                <a:spcPct val="115000"/>
              </a:lnSpc>
              <a:spcBef>
                <a:spcPts val="1200"/>
              </a:spcBef>
              <a:spcAft>
                <a:spcPts val="0"/>
              </a:spcAft>
              <a:buNone/>
            </a:pPr>
            <a:r>
              <a:rPr lang="en-US">
                <a:solidFill>
                  <a:schemeClr val="dk2"/>
                </a:solidFill>
              </a:rPr>
              <a:t>Imagina un mole poblano, ese delicioso platillo que nos encanta, pero con una presentación digna de un restaurante de alta cocina. Con técnicas modernas como la esferificación, podemos crear pequeñas esferas de mole que explotan en tu boca, liberando su sabor de una manera sorprendente. ¡Un toque vanguardista que sorprenderá a tus invitados!</a:t>
            </a:r>
            <a:endParaRPr>
              <a:solidFill>
                <a:schemeClr val="dk2"/>
              </a:solidFill>
            </a:endParaRPr>
          </a:p>
          <a:p>
            <a:pPr indent="0" lvl="0" marL="0" rtl="0" algn="l">
              <a:lnSpc>
                <a:spcPct val="115000"/>
              </a:lnSpc>
              <a:spcBef>
                <a:spcPts val="1200"/>
              </a:spcBef>
              <a:spcAft>
                <a:spcPts val="0"/>
              </a:spcAft>
              <a:buNone/>
            </a:pPr>
            <a:r>
              <a:rPr lang="en-US">
                <a:solidFill>
                  <a:schemeClr val="dk2"/>
                </a:solidFill>
              </a:rPr>
              <a:t>Otro ejemplo es el uso de la técnica de cocción al vacío, conocida como sous-vide. Con esta técnica, podemos cocinar un suculento filete de res a baja temperatura durante varias horas, logrando una textura tierna y jugosa. Acompañado de una salsa de chiles secos y especias, tendrás un platillo que combina lo mejor de la tradición con la modernidad.</a:t>
            </a:r>
            <a:endParaRPr>
              <a:solidFill>
                <a:schemeClr val="dk2"/>
              </a:solidFill>
            </a:endParaRPr>
          </a:p>
          <a:p>
            <a:pPr indent="0" lvl="0" marL="0" rtl="0" algn="l">
              <a:lnSpc>
                <a:spcPct val="115000"/>
              </a:lnSpc>
              <a:spcBef>
                <a:spcPts val="1200"/>
              </a:spcBef>
              <a:spcAft>
                <a:spcPts val="0"/>
              </a:spcAft>
              <a:buNone/>
            </a:pPr>
            <a:r>
              <a:rPr lang="en-US">
                <a:solidFill>
                  <a:schemeClr val="dk2"/>
                </a:solidFill>
              </a:rPr>
              <a:t>¿Y qué tal si transformamos nuestros amados tamales? Utilizando la técnica de espumas, podemos crear una versión ligera y esponjosa del tamal, manteniendo el sabor auténtico pero con una textura diferente y más suave. Este tipo de innovaciones no solo hacen los platillos más atractivos, sino que también pueden ser más saludables y fáciles de digerir.</a:t>
            </a:r>
            <a:endParaRPr>
              <a:solidFill>
                <a:schemeClr val="dk2"/>
              </a:solidFill>
            </a:endParaRPr>
          </a:p>
          <a:p>
            <a:pPr indent="0" lvl="0" marL="0" rtl="0" algn="l">
              <a:lnSpc>
                <a:spcPct val="115000"/>
              </a:lnSpc>
              <a:spcBef>
                <a:spcPts val="1200"/>
              </a:spcBef>
              <a:spcAft>
                <a:spcPts val="0"/>
              </a:spcAft>
              <a:buNone/>
            </a:pPr>
            <a:r>
              <a:rPr lang="en-US">
                <a:solidFill>
                  <a:schemeClr val="dk2"/>
                </a:solidFill>
              </a:rPr>
              <a:t>No podemos olvidar los postres. La cocina moderna nos permite jugar con las texturas y las temperaturas. Un clásico flan de cajeta puede transformarse en una experiencia única al agregarle un toque de nitrógeno líquido, creando una capa crujiente y fría que contrasta maravillosamente con la cremosidad del flan.</a:t>
            </a:r>
            <a:endParaRPr>
              <a:solidFill>
                <a:schemeClr val="dk2"/>
              </a:solidFill>
            </a:endParaRPr>
          </a:p>
          <a:p>
            <a:pPr indent="0" lvl="0" marL="0" rtl="0" algn="l">
              <a:lnSpc>
                <a:spcPct val="115000"/>
              </a:lnSpc>
              <a:spcBef>
                <a:spcPts val="1200"/>
              </a:spcBef>
              <a:spcAft>
                <a:spcPts val="0"/>
              </a:spcAft>
              <a:buNone/>
            </a:pPr>
            <a:r>
              <a:rPr lang="en-US">
                <a:solidFill>
                  <a:schemeClr val="dk2"/>
                </a:solidFill>
              </a:rPr>
              <a:t>Queridas amigas, la cocina está en constante evolución y nos ofrece un sinfín de posibilidades para innovar sin dejar de lado nuestras raíces. Atrévanse a experimentar en la cocina y a sorprender a sus seres queridos con estas técnicas modernas aplicadas a nuestros platillos tradicionales. ¡Buen provecho!</a:t>
            </a:r>
            <a:endParaRPr>
              <a:solidFill>
                <a:schemeClr val="dk2"/>
              </a:solidFill>
            </a:endParaRPr>
          </a:p>
          <a:p>
            <a:pPr indent="0" lvl="0" marL="0" rtl="0" algn="l">
              <a:spcBef>
                <a:spcPts val="1200"/>
              </a:spcBef>
              <a:spcAft>
                <a:spcPts val="0"/>
              </a:spcAft>
              <a:buNone/>
            </a:pPr>
            <a:r>
              <a:t/>
            </a:r>
            <a:endParaRPr sz="2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Referencias</a:t>
            </a:r>
            <a:endParaRPr/>
          </a:p>
        </p:txBody>
      </p:sp>
      <p:sp>
        <p:nvSpPr>
          <p:cNvPr id="85" name="Google Shape;85;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16666"/>
              <a:buNone/>
            </a:pPr>
            <a:r>
              <a:rPr lang="en-US">
                <a:latin typeface="Arial"/>
                <a:ea typeface="Arial"/>
                <a:cs typeface="Arial"/>
                <a:sym typeface="Arial"/>
              </a:rPr>
              <a:t>UNIBIO: </a:t>
            </a:r>
            <a:r>
              <a:rPr i="0" lang="en-US">
                <a:solidFill>
                  <a:srgbClr val="212529"/>
                </a:solidFill>
                <a:latin typeface="Arial"/>
                <a:ea typeface="Arial"/>
                <a:cs typeface="Arial"/>
                <a:sym typeface="Arial"/>
              </a:rPr>
              <a:t>La cocina tradicional Mexicana </a:t>
            </a:r>
            <a:r>
              <a:rPr i="0" lang="en-US" u="sng">
                <a:solidFill>
                  <a:srgbClr val="212529"/>
                </a:solidFill>
                <a:latin typeface="Arial"/>
                <a:ea typeface="Arial"/>
                <a:cs typeface="Arial"/>
                <a:sym typeface="Arial"/>
                <a:hlinkClick r:id="rId3">
                  <a:extLst>
                    <a:ext uri="{A12FA001-AC4F-418D-AE19-62706E023703}">
                      <ahyp:hlinkClr val="tx"/>
                    </a:ext>
                  </a:extLst>
                </a:hlinkClick>
              </a:rPr>
              <a:t>https://www.biodiversidad.gob.mx/diversidad/alimentos/cocina-tradicionalmx</a:t>
            </a:r>
            <a:endParaRPr i="0">
              <a:solidFill>
                <a:srgbClr val="212529"/>
              </a:solidFill>
              <a:latin typeface="Arial"/>
              <a:ea typeface="Arial"/>
              <a:cs typeface="Arial"/>
              <a:sym typeface="Arial"/>
            </a:endParaRPr>
          </a:p>
          <a:p>
            <a:pPr indent="0" lvl="0" marL="0" rtl="0" algn="l">
              <a:lnSpc>
                <a:spcPct val="90000"/>
              </a:lnSpc>
              <a:spcBef>
                <a:spcPts val="1000"/>
              </a:spcBef>
              <a:spcAft>
                <a:spcPts val="0"/>
              </a:spcAft>
              <a:buClr>
                <a:schemeClr val="dk1"/>
              </a:buClr>
              <a:buSzPct val="116666"/>
              <a:buNone/>
            </a:pPr>
            <a:r>
              <a:t/>
            </a:r>
            <a:endParaRPr i="0">
              <a:solidFill>
                <a:srgbClr val="212529"/>
              </a:solidFill>
              <a:latin typeface="Arial"/>
              <a:ea typeface="Arial"/>
              <a:cs typeface="Arial"/>
              <a:sym typeface="Arial"/>
            </a:endParaRPr>
          </a:p>
          <a:p>
            <a:pPr indent="0" lvl="0" marL="0" rtl="0" algn="l">
              <a:lnSpc>
                <a:spcPct val="90000"/>
              </a:lnSpc>
              <a:spcBef>
                <a:spcPts val="1000"/>
              </a:spcBef>
              <a:spcAft>
                <a:spcPts val="0"/>
              </a:spcAft>
              <a:buClr>
                <a:srgbClr val="212529"/>
              </a:buClr>
              <a:buSzPct val="116666"/>
              <a:buNone/>
            </a:pPr>
            <a:r>
              <a:rPr lang="en-US">
                <a:solidFill>
                  <a:srgbClr val="212529"/>
                </a:solidFill>
                <a:latin typeface="Arial"/>
                <a:ea typeface="Arial"/>
                <a:cs typeface="Arial"/>
                <a:sym typeface="Arial"/>
              </a:rPr>
              <a:t>Forbes: </a:t>
            </a:r>
            <a:r>
              <a:rPr i="0" lang="en-US">
                <a:solidFill>
                  <a:srgbClr val="000000"/>
                </a:solidFill>
                <a:latin typeface="Arial"/>
                <a:ea typeface="Arial"/>
                <a:cs typeface="Arial"/>
                <a:sym typeface="Arial"/>
              </a:rPr>
              <a:t>México tiene 3 de los 100 mejores platillos tradicionales del mundo</a:t>
            </a:r>
            <a:endParaRPr>
              <a:solidFill>
                <a:srgbClr val="000000"/>
              </a:solidFill>
              <a:latin typeface="Arial"/>
              <a:ea typeface="Arial"/>
              <a:cs typeface="Arial"/>
              <a:sym typeface="Arial"/>
            </a:endParaRPr>
          </a:p>
          <a:p>
            <a:pPr indent="0" lvl="0" marL="0" rtl="0" algn="l">
              <a:lnSpc>
                <a:spcPct val="90000"/>
              </a:lnSpc>
              <a:spcBef>
                <a:spcPts val="1000"/>
              </a:spcBef>
              <a:spcAft>
                <a:spcPts val="0"/>
              </a:spcAft>
              <a:buClr>
                <a:srgbClr val="000000"/>
              </a:buClr>
              <a:buSzPct val="116666"/>
              <a:buNone/>
            </a:pPr>
            <a:r>
              <a:rPr i="0" lang="en-US" u="sng">
                <a:solidFill>
                  <a:srgbClr val="000000"/>
                </a:solidFill>
                <a:latin typeface="Arial"/>
                <a:ea typeface="Arial"/>
                <a:cs typeface="Arial"/>
                <a:sym typeface="Arial"/>
                <a:hlinkClick r:id="rId4">
                  <a:extLst>
                    <a:ext uri="{A12FA001-AC4F-418D-AE19-62706E023703}">
                      <ahyp:hlinkClr val="tx"/>
                    </a:ext>
                  </a:extLst>
                </a:hlinkClick>
              </a:rPr>
              <a:t>https://www.forbes.com.mx/forbes-life/gourmet-mexico-tiene-3-de-los-100-mejores-platillos-del-mundo/</a:t>
            </a:r>
            <a:endParaRPr i="0">
              <a:solidFill>
                <a:srgbClr val="000000"/>
              </a:solidFill>
              <a:latin typeface="Arial"/>
              <a:ea typeface="Arial"/>
              <a:cs typeface="Arial"/>
              <a:sym typeface="Arial"/>
            </a:endParaRPr>
          </a:p>
          <a:p>
            <a:pPr indent="0" lvl="1" marL="457200" rtl="0" algn="l">
              <a:lnSpc>
                <a:spcPct val="90000"/>
              </a:lnSpc>
              <a:spcBef>
                <a:spcPts val="500"/>
              </a:spcBef>
              <a:spcAft>
                <a:spcPts val="0"/>
              </a:spcAft>
              <a:buClr>
                <a:schemeClr val="dk1"/>
              </a:buClr>
              <a:buSzPct val="126315"/>
              <a:buNone/>
            </a:pPr>
            <a:r>
              <a:t/>
            </a:r>
            <a:endParaRPr i="0">
              <a:solidFill>
                <a:srgbClr val="000000"/>
              </a:solidFill>
              <a:latin typeface="Arial"/>
              <a:ea typeface="Arial"/>
              <a:cs typeface="Arial"/>
              <a:sym typeface="Arial"/>
            </a:endParaRPr>
          </a:p>
          <a:p>
            <a:pPr indent="0" lvl="0" marL="0" rtl="0" algn="l">
              <a:lnSpc>
                <a:spcPct val="90000"/>
              </a:lnSpc>
              <a:spcBef>
                <a:spcPts val="1000"/>
              </a:spcBef>
              <a:spcAft>
                <a:spcPts val="0"/>
              </a:spcAft>
              <a:buClr>
                <a:srgbClr val="000000"/>
              </a:buClr>
              <a:buSzPct val="116666"/>
              <a:buNone/>
            </a:pPr>
            <a:r>
              <a:rPr lang="en-US">
                <a:solidFill>
                  <a:srgbClr val="000000"/>
                </a:solidFill>
                <a:latin typeface="Arial"/>
                <a:ea typeface="Arial"/>
                <a:cs typeface="Arial"/>
                <a:sym typeface="Arial"/>
              </a:rPr>
              <a:t>UNESCO</a:t>
            </a:r>
            <a:r>
              <a:rPr lang="en-US">
                <a:latin typeface="Arial"/>
                <a:ea typeface="Arial"/>
                <a:cs typeface="Arial"/>
                <a:sym typeface="Arial"/>
              </a:rPr>
              <a:t>: </a:t>
            </a:r>
            <a:r>
              <a:rPr i="0" lang="en-US">
                <a:latin typeface="Arial"/>
                <a:ea typeface="Arial"/>
                <a:cs typeface="Arial"/>
                <a:sym typeface="Arial"/>
              </a:rPr>
              <a:t>La cocina tradicional mexicana: Una cultura comunitaria, ancestral y viva y el paradigma de Michoacán </a:t>
            </a:r>
            <a:br>
              <a:rPr i="0" lang="en-US">
                <a:latin typeface="Arial"/>
                <a:ea typeface="Arial"/>
                <a:cs typeface="Arial"/>
                <a:sym typeface="Arial"/>
              </a:rPr>
            </a:br>
            <a:r>
              <a:rPr i="0" lang="en-US">
                <a:latin typeface="Arial"/>
                <a:ea typeface="Arial"/>
                <a:cs typeface="Arial"/>
                <a:sym typeface="Arial"/>
              </a:rPr>
              <a:t>https://ich.unesco.org/es/RL/la-cocina-tradicional-mexicana-una-cultura-comunitaria-ancestral-y-viva-y-el-paradigma-de-michoacan-00400</a:t>
            </a:r>
            <a:r>
              <a:rPr i="0" lang="en-US" u="sng">
                <a:solidFill>
                  <a:srgbClr val="FFFFFF"/>
                </a:solidFill>
                <a:latin typeface="Arial"/>
                <a:ea typeface="Arial"/>
                <a:cs typeface="Arial"/>
                <a:sym typeface="Arial"/>
                <a:hlinkClick r:id="rId5">
                  <a:extLst>
                    <a:ext uri="{A12FA001-AC4F-418D-AE19-62706E023703}">
                      <ahyp:hlinkClr val="tx"/>
                    </a:ext>
                  </a:extLst>
                </a:hlinkClick>
              </a:rPr>
              <a:t>https://ich.unesco.org/es/RL/la-cocina-tradicional-mexicana-una-cultura-comunitaria-ancestral-y-viva-y-el-paradigma-de-michoacan-00400</a:t>
            </a:r>
            <a:endParaRPr i="0">
              <a:solidFill>
                <a:srgbClr val="FFFFFF"/>
              </a:solidFill>
              <a:latin typeface="Arial"/>
              <a:ea typeface="Arial"/>
              <a:cs typeface="Arial"/>
              <a:sym typeface="Arial"/>
            </a:endParaRPr>
          </a:p>
          <a:p>
            <a:pPr indent="-77470" lvl="0" marL="228600" rtl="0" algn="l">
              <a:lnSpc>
                <a:spcPct val="90000"/>
              </a:lnSpc>
              <a:spcBef>
                <a:spcPts val="1000"/>
              </a:spcBef>
              <a:spcAft>
                <a:spcPts val="0"/>
              </a:spcAft>
              <a:buClr>
                <a:schemeClr val="dk1"/>
              </a:buClr>
              <a:buSzPct val="116666"/>
              <a:buNone/>
            </a:pPr>
            <a:r>
              <a:t/>
            </a:r>
            <a:endParaRPr b="1" i="0">
              <a:solidFill>
                <a:srgbClr val="FFFFFF"/>
              </a:solidFill>
              <a:highlight>
                <a:srgbClr val="0077D4"/>
              </a:highlight>
              <a:latin typeface="Inter"/>
              <a:ea typeface="Inter"/>
              <a:cs typeface="Inter"/>
              <a:sym typeface="Inter"/>
            </a:endParaRPr>
          </a:p>
          <a:p>
            <a:pPr indent="0" lvl="0" marL="0" rtl="0" algn="l">
              <a:lnSpc>
                <a:spcPct val="90000"/>
              </a:lnSpc>
              <a:spcBef>
                <a:spcPts val="1000"/>
              </a:spcBef>
              <a:spcAft>
                <a:spcPts val="0"/>
              </a:spcAft>
              <a:buClr>
                <a:srgbClr val="000000"/>
              </a:buClr>
              <a:buSzPct val="116666"/>
              <a:buNone/>
            </a:pPr>
            <a:r>
              <a:rPr b="1" i="0" lang="en-US">
                <a:solidFill>
                  <a:srgbClr val="000000"/>
                </a:solidFill>
                <a:highlight>
                  <a:srgbClr val="FCFCFC"/>
                </a:highlight>
                <a:latin typeface="Georgia"/>
                <a:ea typeface="Georgia"/>
                <a:cs typeface="Georgia"/>
                <a:sym typeface="Georgia"/>
              </a:rPr>
              <a:t> </a:t>
            </a:r>
            <a:endParaRPr/>
          </a:p>
          <a:p>
            <a:pPr indent="-77470" lvl="0" marL="228600" rtl="0" algn="l">
              <a:lnSpc>
                <a:spcPct val="90000"/>
              </a:lnSpc>
              <a:spcBef>
                <a:spcPts val="1000"/>
              </a:spcBef>
              <a:spcAft>
                <a:spcPts val="0"/>
              </a:spcAft>
              <a:buClr>
                <a:schemeClr val="dk1"/>
              </a:buClr>
              <a:buSzPct val="116666"/>
              <a:buNone/>
            </a:pPr>
            <a:r>
              <a:t/>
            </a:r>
            <a:endParaRPr b="1" i="0">
              <a:solidFill>
                <a:srgbClr val="212529"/>
              </a:solidFill>
              <a:highlight>
                <a:srgbClr val="FFFFFF"/>
              </a:highlight>
              <a:latin typeface="Arial"/>
              <a:ea typeface="Arial"/>
              <a:cs typeface="Arial"/>
              <a:sym typeface="Arial"/>
            </a:endParaRPr>
          </a:p>
          <a:p>
            <a:pPr indent="0" lvl="1" marL="457200" rtl="0" algn="l">
              <a:lnSpc>
                <a:spcPct val="90000"/>
              </a:lnSpc>
              <a:spcBef>
                <a:spcPts val="500"/>
              </a:spcBef>
              <a:spcAft>
                <a:spcPts val="1600"/>
              </a:spcAft>
              <a:buClr>
                <a:schemeClr val="dk1"/>
              </a:buClr>
              <a:buSzPct val="126315"/>
              <a:buNone/>
            </a:pPr>
            <a:r>
              <a:t/>
            </a:r>
            <a:endParaRPr b="1" i="0">
              <a:solidFill>
                <a:srgbClr val="212529"/>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4"/>
          <p:cNvSpPr txBox="1"/>
          <p:nvPr>
            <p:ph type="title"/>
          </p:nvPr>
        </p:nvSpPr>
        <p:spPr>
          <a:xfrm>
            <a:off x="838201" y="365125"/>
            <a:ext cx="5251316"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Referencia visual 1</a:t>
            </a:r>
            <a:endParaRPr/>
          </a:p>
        </p:txBody>
      </p:sp>
      <p:sp>
        <p:nvSpPr>
          <p:cNvPr id="92" name="Google Shape;92;p4"/>
          <p:cNvSpPr txBox="1"/>
          <p:nvPr>
            <p:ph idx="1" type="body"/>
          </p:nvPr>
        </p:nvSpPr>
        <p:spPr>
          <a:xfrm>
            <a:off x="838200" y="2333297"/>
            <a:ext cx="4619621" cy="38436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u="sng">
                <a:solidFill>
                  <a:schemeClr val="hlink"/>
                </a:solidFill>
                <a:hlinkClick r:id="rId3"/>
              </a:rPr>
              <a:t>https://www.instagram.com/p/C2Y9MlLOkUD/?igsh=MTNxcjNrbGpmdzRoOA%3D%3D</a:t>
            </a:r>
            <a:endParaRPr sz="2000"/>
          </a:p>
          <a:p>
            <a:pPr indent="-101600" lvl="0" marL="228600" rtl="0" algn="l">
              <a:lnSpc>
                <a:spcPct val="90000"/>
              </a:lnSpc>
              <a:spcBef>
                <a:spcPts val="1000"/>
              </a:spcBef>
              <a:spcAft>
                <a:spcPts val="1600"/>
              </a:spcAft>
              <a:buClr>
                <a:schemeClr val="dk1"/>
              </a:buClr>
              <a:buSzPts val="2000"/>
              <a:buNone/>
            </a:pPr>
            <a:r>
              <a:t/>
            </a:r>
            <a:endParaRPr sz="2000"/>
          </a:p>
        </p:txBody>
      </p:sp>
      <p:pic>
        <p:nvPicPr>
          <p:cNvPr id="93" name="Google Shape;93;p4"/>
          <p:cNvPicPr preferRelativeResize="0"/>
          <p:nvPr/>
        </p:nvPicPr>
        <p:blipFill rotWithShape="1">
          <a:blip r:embed="rId4">
            <a:alphaModFix/>
          </a:blip>
          <a:srcRect b="2" l="16011" r="25736" t="0"/>
          <a:stretch/>
        </p:blipFill>
        <p:spPr>
          <a:xfrm>
            <a:off x="6229215" y="10"/>
            <a:ext cx="5962785"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5"/>
          <p:cNvSpPr/>
          <p:nvPr/>
        </p:nvSpPr>
        <p:spPr>
          <a:xfrm>
            <a:off x="80325"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9" name="Google Shape;99;p5"/>
          <p:cNvSpPr txBox="1"/>
          <p:nvPr>
            <p:ph type="title"/>
          </p:nvPr>
        </p:nvSpPr>
        <p:spPr>
          <a:xfrm>
            <a:off x="838201" y="365125"/>
            <a:ext cx="5251316"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Referencia visual 2</a:t>
            </a:r>
            <a:endParaRPr/>
          </a:p>
        </p:txBody>
      </p:sp>
      <p:sp>
        <p:nvSpPr>
          <p:cNvPr id="100" name="Google Shape;100;p5"/>
          <p:cNvSpPr txBox="1"/>
          <p:nvPr>
            <p:ph idx="1" type="body"/>
          </p:nvPr>
        </p:nvSpPr>
        <p:spPr>
          <a:xfrm>
            <a:off x="838200" y="2333297"/>
            <a:ext cx="4619621" cy="38436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u="sng">
                <a:solidFill>
                  <a:schemeClr val="hlink"/>
                </a:solidFill>
                <a:hlinkClick r:id="rId3"/>
              </a:rPr>
              <a:t>https://www.instagram.com/p/C8xg4y2uyH0/?utm_source=ig_web_button_share_sheet&amp;fbclid=IwZXh0bgNhZW0CMTAAAR0LM0ZN_e5NepPK_LcV-4fUzJnaEE-pnh0BQQdp9EWbcgOR6J9AlTt52yU_aem_bm6CAnTHlb5d-z-Yugjl4g</a:t>
            </a:r>
            <a:endParaRPr sz="2000"/>
          </a:p>
          <a:p>
            <a:pPr indent="-101600" lvl="0" marL="22860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1600"/>
              </a:spcAft>
              <a:buClr>
                <a:schemeClr val="dk1"/>
              </a:buClr>
              <a:buSzPts val="2000"/>
              <a:buNone/>
            </a:pPr>
            <a:r>
              <a:t/>
            </a:r>
            <a:endParaRPr sz="2000"/>
          </a:p>
        </p:txBody>
      </p:sp>
      <p:pic>
        <p:nvPicPr>
          <p:cNvPr id="101" name="Google Shape;101;p5"/>
          <p:cNvPicPr preferRelativeResize="0"/>
          <p:nvPr/>
        </p:nvPicPr>
        <p:blipFill rotWithShape="1">
          <a:blip r:embed="rId4">
            <a:alphaModFix/>
          </a:blip>
          <a:srcRect b="8275" l="0" r="-1" t="0"/>
          <a:stretch/>
        </p:blipFill>
        <p:spPr>
          <a:xfrm>
            <a:off x="6229215" y="10"/>
            <a:ext cx="5962785"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6"/>
          <p:cNvSpPr txBox="1"/>
          <p:nvPr>
            <p:ph type="title"/>
          </p:nvPr>
        </p:nvSpPr>
        <p:spPr>
          <a:xfrm>
            <a:off x="838201" y="365125"/>
            <a:ext cx="5251316"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Referencia visual 3</a:t>
            </a:r>
            <a:endParaRPr/>
          </a:p>
        </p:txBody>
      </p:sp>
      <p:sp>
        <p:nvSpPr>
          <p:cNvPr id="108" name="Google Shape;108;p6"/>
          <p:cNvSpPr txBox="1"/>
          <p:nvPr>
            <p:ph idx="1" type="body"/>
          </p:nvPr>
        </p:nvSpPr>
        <p:spPr>
          <a:xfrm>
            <a:off x="838200" y="2333297"/>
            <a:ext cx="4619621" cy="38436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u="sng">
                <a:solidFill>
                  <a:schemeClr val="hlink"/>
                </a:solidFill>
                <a:hlinkClick r:id="rId3"/>
              </a:rPr>
              <a:t>https://www.turismopuebla.es/ex-convento-de-santa-rosa</a:t>
            </a:r>
            <a:endParaRPr sz="2000"/>
          </a:p>
          <a:p>
            <a:pPr indent="0" lvl="0" marL="0" rtl="0" algn="l">
              <a:lnSpc>
                <a:spcPct val="90000"/>
              </a:lnSpc>
              <a:spcBef>
                <a:spcPts val="1000"/>
              </a:spcBef>
              <a:spcAft>
                <a:spcPts val="1600"/>
              </a:spcAft>
              <a:buClr>
                <a:schemeClr val="dk1"/>
              </a:buClr>
              <a:buSzPts val="2000"/>
              <a:buNone/>
            </a:pPr>
            <a:r>
              <a:t/>
            </a:r>
            <a:endParaRPr sz="2000"/>
          </a:p>
        </p:txBody>
      </p:sp>
      <p:pic>
        <p:nvPicPr>
          <p:cNvPr id="109" name="Google Shape;109;p6"/>
          <p:cNvPicPr preferRelativeResize="0"/>
          <p:nvPr/>
        </p:nvPicPr>
        <p:blipFill rotWithShape="1">
          <a:blip r:embed="rId4">
            <a:alphaModFix/>
          </a:blip>
          <a:srcRect b="-1" l="18355" r="24259" t="0"/>
          <a:stretch/>
        </p:blipFill>
        <p:spPr>
          <a:xfrm>
            <a:off x="5165125" y="10"/>
            <a:ext cx="7026876"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Resumen creado basado en las 3 referencias</a:t>
            </a:r>
            <a:endParaRPr/>
          </a:p>
        </p:txBody>
      </p:sp>
      <p:sp>
        <p:nvSpPr>
          <p:cNvPr id="115" name="Google Shape;115;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La cocina tradicional mexicana, reconocida por la UNESCO como Patrimonio Cultural Inmaterial de la Humanidad, es una manifestación cultural que fusiona biodiversidad y tradiciones ancestrales. Tres platillos mexicanos —Cochinita Pibil, Carnitas y Pozole— están entre los 100 mejores del mundo según Taste Atlas. Esta gastronomía refleja una rica herencia cultural, utilizando ingredientes como maíz, frijoles y chile, y técnicas como la nixtamalización. La cocina mexicana no solo es una fuente de identidad comunitaria sino también un modelo de desarrollo sostenible.</a:t>
            </a:r>
            <a:endParaRPr/>
          </a:p>
          <a:p>
            <a:pPr indent="0" lvl="0" marL="0" rtl="0" algn="l">
              <a:lnSpc>
                <a:spcPct val="90000"/>
              </a:lnSpc>
              <a:spcBef>
                <a:spcPts val="1000"/>
              </a:spcBef>
              <a:spcAft>
                <a:spcPts val="0"/>
              </a:spcAft>
              <a:buClr>
                <a:schemeClr val="dk1"/>
              </a:buClr>
              <a:buSzPts val="2800"/>
              <a:buNone/>
            </a:pPr>
            <a:r>
              <a:rPr lang="en-US"/>
              <a:t>Para más información, puedes visitar las páginas de </a:t>
            </a:r>
            <a:r>
              <a:rPr lang="en-US" u="sng">
                <a:solidFill>
                  <a:schemeClr val="hlink"/>
                </a:solidFill>
                <a:hlinkClick r:id="rId3"/>
              </a:rPr>
              <a:t>Biodiversidad Mexicana</a:t>
            </a:r>
            <a:r>
              <a:rPr lang="en-US"/>
              <a:t>, </a:t>
            </a:r>
            <a:r>
              <a:rPr lang="en-US" u="sng">
                <a:solidFill>
                  <a:schemeClr val="hlink"/>
                </a:solidFill>
                <a:hlinkClick r:id="rId4"/>
              </a:rPr>
              <a:t>Forbes</a:t>
            </a:r>
            <a:r>
              <a:rPr lang="en-US"/>
              <a:t>, y </a:t>
            </a:r>
            <a:r>
              <a:rPr lang="en-US" u="sng">
                <a:solidFill>
                  <a:schemeClr val="hlink"/>
                </a:solidFill>
                <a:hlinkClick r:id="rId5"/>
              </a:rPr>
              <a:t>UNESCO</a:t>
            </a:r>
            <a:r>
              <a:rPr lang="en-US"/>
              <a:t>.</a:t>
            </a:r>
            <a:endParaRPr/>
          </a:p>
          <a:p>
            <a:pPr indent="0" lvl="0" marL="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342900" lvl="0" marL="457200" rtl="0" algn="l">
              <a:lnSpc>
                <a:spcPct val="90000"/>
              </a:lnSpc>
              <a:spcBef>
                <a:spcPts val="0"/>
              </a:spcBef>
              <a:spcAft>
                <a:spcPts val="0"/>
              </a:spcAft>
              <a:buSzPts val="1800"/>
              <a:buAutoNum type="arabicPeriod"/>
            </a:pPr>
            <a:r>
              <a:rPr lang="en-US"/>
              <a:t>Post para Blog. Puntos clave de contenido</a:t>
            </a:r>
            <a:endParaRPr/>
          </a:p>
        </p:txBody>
      </p:sp>
      <p:sp>
        <p:nvSpPr>
          <p:cNvPr id="121" name="Google Shape;121;p8"/>
          <p:cNvSpPr txBox="1"/>
          <p:nvPr>
            <p:ph idx="1" type="body"/>
          </p:nvPr>
        </p:nvSpPr>
        <p:spPr>
          <a:xfrm>
            <a:off x="838200" y="1825625"/>
            <a:ext cx="10515600" cy="2129687"/>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Preservación de la cocina </a:t>
            </a:r>
            <a:r>
              <a:rPr lang="en-US"/>
              <a:t>tradicional</a:t>
            </a:r>
            <a:r>
              <a:rPr lang="en-US"/>
              <a:t> mexicana</a:t>
            </a:r>
            <a:endParaRPr/>
          </a:p>
          <a:p>
            <a:pPr indent="-228600" lvl="0" marL="228600" rtl="0" algn="l">
              <a:lnSpc>
                <a:spcPct val="90000"/>
              </a:lnSpc>
              <a:spcBef>
                <a:spcPts val="1000"/>
              </a:spcBef>
              <a:spcAft>
                <a:spcPts val="0"/>
              </a:spcAft>
              <a:buClr>
                <a:schemeClr val="dk1"/>
              </a:buClr>
              <a:buSzPts val="2800"/>
              <a:buChar char="●"/>
            </a:pPr>
            <a:r>
              <a:rPr lang="en-US"/>
              <a:t>Historia de la cocina tradicional</a:t>
            </a:r>
            <a:endParaRPr/>
          </a:p>
          <a:p>
            <a:pPr indent="-228600" lvl="0" marL="228600" rtl="0" algn="l">
              <a:lnSpc>
                <a:spcPct val="90000"/>
              </a:lnSpc>
              <a:spcBef>
                <a:spcPts val="1000"/>
              </a:spcBef>
              <a:spcAft>
                <a:spcPts val="0"/>
              </a:spcAft>
              <a:buClr>
                <a:schemeClr val="dk1"/>
              </a:buClr>
              <a:buSzPts val="2800"/>
              <a:buChar char="●"/>
            </a:pPr>
            <a:r>
              <a:rPr lang="en-US"/>
              <a:t>Difusión de recetas</a:t>
            </a:r>
            <a:endParaRPr/>
          </a:p>
          <a:p>
            <a:pPr indent="-228600" lvl="0" marL="228600" rtl="0" algn="l">
              <a:lnSpc>
                <a:spcPct val="90000"/>
              </a:lnSpc>
              <a:spcBef>
                <a:spcPts val="1000"/>
              </a:spcBef>
              <a:spcAft>
                <a:spcPts val="0"/>
              </a:spcAft>
              <a:buClr>
                <a:schemeClr val="dk1"/>
              </a:buClr>
              <a:buSzPts val="2800"/>
              <a:buChar char="●"/>
            </a:pPr>
            <a:r>
              <a:rPr lang="en-US"/>
              <a:t>Ferias gastronómicas</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nvSpPr>
        <p:spPr>
          <a:xfrm>
            <a:off x="399167" y="1942055"/>
            <a:ext cx="11270400" cy="434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2"/>
                </a:solidFill>
                <a:latin typeface="Arial"/>
                <a:ea typeface="Arial"/>
                <a:cs typeface="Arial"/>
                <a:sym typeface="Arial"/>
              </a:rPr>
              <a:t>Preservación de la Cocina Tradicional Mexicana: Un Tesoro Cultural</a:t>
            </a:r>
            <a:endParaRPr sz="1600">
              <a:solidFill>
                <a:schemeClr val="dk2"/>
              </a:solidFill>
            </a:endParaRPr>
          </a:p>
          <a:p>
            <a:pPr indent="0" lvl="0" marL="0" marR="0" rtl="0" algn="l">
              <a:spcBef>
                <a:spcPts val="0"/>
              </a:spcBef>
              <a:spcAft>
                <a:spcPts val="0"/>
              </a:spcAft>
              <a:buNone/>
            </a:pPr>
            <a:r>
              <a:rPr lang="en-US" sz="1200">
                <a:solidFill>
                  <a:schemeClr val="dk2"/>
                </a:solidFill>
                <a:latin typeface="Arial"/>
                <a:ea typeface="Arial"/>
                <a:cs typeface="Arial"/>
                <a:sym typeface="Arial"/>
              </a:rPr>
              <a:t>La cocina tradicional mexicana es mucho más que una deliciosa colección de platillos; es una manifestación cultural que encapsula siglos de historia, tradiciones, y la diversidad de un país rico en recursos naturales y culturales. La preservación de esta cocina es esencial para mantener viva la identidad y el patrimonio de México, y su difusión a través de ferias gastronómicas y otros eventos es clave para asegurar su continuidad.</a:t>
            </a:r>
            <a:endParaRPr sz="1600">
              <a:solidFill>
                <a:schemeClr val="dk2"/>
              </a:solidFill>
            </a:endParaRPr>
          </a:p>
          <a:p>
            <a:pPr indent="0" lvl="0" marL="0" marR="0" rtl="0" algn="l">
              <a:spcBef>
                <a:spcPts val="0"/>
              </a:spcBef>
              <a:spcAft>
                <a:spcPts val="0"/>
              </a:spcAft>
              <a:buNone/>
            </a:pPr>
            <a:r>
              <a:t/>
            </a:r>
            <a:endParaRPr sz="1200">
              <a:solidFill>
                <a:schemeClr val="dk2"/>
              </a:solidFill>
              <a:latin typeface="Arial"/>
              <a:ea typeface="Arial"/>
              <a:cs typeface="Arial"/>
              <a:sym typeface="Arial"/>
            </a:endParaRPr>
          </a:p>
          <a:p>
            <a:pPr indent="0" lvl="0" marL="0" marR="0" rtl="0" algn="l">
              <a:spcBef>
                <a:spcPts val="0"/>
              </a:spcBef>
              <a:spcAft>
                <a:spcPts val="0"/>
              </a:spcAft>
              <a:buNone/>
            </a:pPr>
            <a:r>
              <a:rPr b="1" lang="en-US" sz="1200">
                <a:solidFill>
                  <a:schemeClr val="dk2"/>
                </a:solidFill>
                <a:latin typeface="Arial"/>
                <a:ea typeface="Arial"/>
                <a:cs typeface="Arial"/>
                <a:sym typeface="Arial"/>
              </a:rPr>
              <a:t>Historia y Significado de la Cocina Tradicional Mexicana</a:t>
            </a:r>
            <a:endParaRPr sz="1600">
              <a:solidFill>
                <a:schemeClr val="dk2"/>
              </a:solidFill>
            </a:endParaRPr>
          </a:p>
          <a:p>
            <a:pPr indent="0" lvl="0" marL="0" marR="0" rtl="0" algn="l">
              <a:spcBef>
                <a:spcPts val="0"/>
              </a:spcBef>
              <a:spcAft>
                <a:spcPts val="0"/>
              </a:spcAft>
              <a:buNone/>
            </a:pPr>
            <a:r>
              <a:rPr lang="en-US" sz="1200">
                <a:solidFill>
                  <a:schemeClr val="dk2"/>
                </a:solidFill>
                <a:latin typeface="Arial"/>
                <a:ea typeface="Arial"/>
                <a:cs typeface="Arial"/>
                <a:sym typeface="Arial"/>
              </a:rPr>
              <a:t>La cocina mexicana tiene sus raíces en las civilizaciones prehispánicas, como los aztecas y los mayas, quienes utilizaban ingredientes autóctonos como el maíz, los chiles, los frijoles, y el cacao. La llegada de los españoles en el siglo XVI trajo nuevos ingredientes como el arroz, el trigo, y diversas especias, fusionando sabores y técnicas culinarias que dieron origen a la rica gastronomía que conocemos hoy.</a:t>
            </a:r>
            <a:endParaRPr sz="1600">
              <a:solidFill>
                <a:schemeClr val="dk2"/>
              </a:solidFill>
            </a:endParaRPr>
          </a:p>
          <a:p>
            <a:pPr indent="0" lvl="0" marL="0" marR="0" rtl="0" algn="l">
              <a:spcBef>
                <a:spcPts val="0"/>
              </a:spcBef>
              <a:spcAft>
                <a:spcPts val="0"/>
              </a:spcAft>
              <a:buNone/>
            </a:pPr>
            <a:r>
              <a:rPr lang="en-US" sz="1200">
                <a:solidFill>
                  <a:schemeClr val="dk2"/>
                </a:solidFill>
                <a:latin typeface="Arial"/>
                <a:ea typeface="Arial"/>
                <a:cs typeface="Arial"/>
                <a:sym typeface="Arial"/>
              </a:rPr>
              <a:t>Cada región de México tiene sus propias especialidades, influenciadas por su geografía, clima y culturas locales. Por ejemplo, la cocina del norte de México es conocida por sus carnes asadas y el uso de trigo, mientras que en el sur, especialmente en Oaxaca, se destacan los moles, los tamales y una variedad impresionante de chiles.</a:t>
            </a:r>
            <a:endParaRPr sz="1600">
              <a:solidFill>
                <a:schemeClr val="dk2"/>
              </a:solidFill>
            </a:endParaRPr>
          </a:p>
          <a:p>
            <a:pPr indent="0" lvl="0" marL="0" marR="0" rtl="0" algn="l">
              <a:spcBef>
                <a:spcPts val="0"/>
              </a:spcBef>
              <a:spcAft>
                <a:spcPts val="0"/>
              </a:spcAft>
              <a:buNone/>
            </a:pPr>
            <a:r>
              <a:t/>
            </a:r>
            <a:endParaRPr sz="1200">
              <a:solidFill>
                <a:schemeClr val="dk2"/>
              </a:solidFill>
              <a:latin typeface="Arial"/>
              <a:ea typeface="Arial"/>
              <a:cs typeface="Arial"/>
              <a:sym typeface="Arial"/>
            </a:endParaRPr>
          </a:p>
          <a:p>
            <a:pPr indent="0" lvl="0" marL="0" marR="0" rtl="0" algn="l">
              <a:spcBef>
                <a:spcPts val="0"/>
              </a:spcBef>
              <a:spcAft>
                <a:spcPts val="0"/>
              </a:spcAft>
              <a:buNone/>
            </a:pPr>
            <a:r>
              <a:rPr b="1" lang="en-US" sz="1200">
                <a:solidFill>
                  <a:schemeClr val="dk2"/>
                </a:solidFill>
                <a:latin typeface="Arial"/>
                <a:ea typeface="Arial"/>
                <a:cs typeface="Arial"/>
                <a:sym typeface="Arial"/>
              </a:rPr>
              <a:t>Platillos Típicos: Embajadores del Sabor Mexicano</a:t>
            </a:r>
            <a:endParaRPr b="1" sz="1200">
              <a:solidFill>
                <a:schemeClr val="dk2"/>
              </a:solidFill>
              <a:latin typeface="Arial"/>
              <a:ea typeface="Arial"/>
              <a:cs typeface="Arial"/>
              <a:sym typeface="Arial"/>
            </a:endParaRPr>
          </a:p>
          <a:p>
            <a:pPr indent="0" lvl="0" marL="0" marR="0" rtl="0" algn="l">
              <a:spcBef>
                <a:spcPts val="0"/>
              </a:spcBef>
              <a:spcAft>
                <a:spcPts val="0"/>
              </a:spcAft>
              <a:buNone/>
            </a:pPr>
            <a:r>
              <a:rPr lang="en-US" sz="1200">
                <a:solidFill>
                  <a:schemeClr val="dk2"/>
                </a:solidFill>
                <a:latin typeface="Arial"/>
                <a:ea typeface="Arial"/>
                <a:cs typeface="Arial"/>
                <a:sym typeface="Arial"/>
              </a:rPr>
              <a:t>Al hablar de cocina mexicana, es imposible no mencionar algunos de sus platillos más emblemáticos, que son verdaderos embajadores de su riqueza culinaria:</a:t>
            </a:r>
            <a:endParaRPr sz="1600">
              <a:solidFill>
                <a:schemeClr val="dk2"/>
              </a:solidFill>
            </a:endParaRPr>
          </a:p>
          <a:p>
            <a:pPr indent="-76200" lvl="0" marL="0" marR="0" rtl="0" algn="l">
              <a:spcBef>
                <a:spcPts val="0"/>
              </a:spcBef>
              <a:spcAft>
                <a:spcPts val="0"/>
              </a:spcAft>
              <a:buClr>
                <a:schemeClr val="dk2"/>
              </a:buClr>
              <a:buSzPts val="1200"/>
              <a:buFont typeface="Play"/>
              <a:buAutoNum type="arabicPeriod"/>
            </a:pPr>
            <a:r>
              <a:rPr b="1" lang="en-US" sz="1200">
                <a:solidFill>
                  <a:schemeClr val="dk2"/>
                </a:solidFill>
                <a:latin typeface="Arial"/>
                <a:ea typeface="Arial"/>
                <a:cs typeface="Arial"/>
                <a:sym typeface="Arial"/>
              </a:rPr>
              <a:t>Tacos</a:t>
            </a:r>
            <a:r>
              <a:rPr lang="en-US" sz="1200">
                <a:solidFill>
                  <a:schemeClr val="dk2"/>
                </a:solidFill>
                <a:latin typeface="Arial"/>
                <a:ea typeface="Arial"/>
                <a:cs typeface="Arial"/>
                <a:sym typeface="Arial"/>
              </a:rPr>
              <a:t>: Versátiles y deliciosos, los tacos son un ícono de la comida mexicana. Pueden ser de carne, pescado, vegetales, y se acompañan con una variedad de salsas y guarniciones.</a:t>
            </a:r>
            <a:endParaRPr sz="1600">
              <a:solidFill>
                <a:schemeClr val="dk2"/>
              </a:solidFill>
            </a:endParaRPr>
          </a:p>
          <a:p>
            <a:pPr indent="-76200" lvl="0" marL="0" marR="0" rtl="0" algn="l">
              <a:spcBef>
                <a:spcPts val="0"/>
              </a:spcBef>
              <a:spcAft>
                <a:spcPts val="0"/>
              </a:spcAft>
              <a:buClr>
                <a:schemeClr val="dk2"/>
              </a:buClr>
              <a:buSzPts val="1200"/>
              <a:buFont typeface="Play"/>
              <a:buAutoNum type="arabicPeriod"/>
            </a:pPr>
            <a:r>
              <a:rPr b="1" lang="en-US" sz="1200">
                <a:solidFill>
                  <a:schemeClr val="dk2"/>
                </a:solidFill>
                <a:latin typeface="Arial"/>
                <a:ea typeface="Arial"/>
                <a:cs typeface="Arial"/>
                <a:sym typeface="Arial"/>
              </a:rPr>
              <a:t>Mole Poblano</a:t>
            </a:r>
            <a:r>
              <a:rPr lang="en-US" sz="1200">
                <a:solidFill>
                  <a:schemeClr val="dk2"/>
                </a:solidFill>
                <a:latin typeface="Arial"/>
                <a:ea typeface="Arial"/>
                <a:cs typeface="Arial"/>
                <a:sym typeface="Arial"/>
              </a:rPr>
              <a:t>: Este complejo platillo es una salsa hecha con más de 20 ingredientes, incluyendo chiles, chocolate, y especias. Es un símbolo de la fusión entre las culturas prehispánica y española.</a:t>
            </a:r>
            <a:endParaRPr sz="1600">
              <a:solidFill>
                <a:schemeClr val="dk2"/>
              </a:solidFill>
            </a:endParaRPr>
          </a:p>
          <a:p>
            <a:pPr indent="-76200" lvl="0" marL="0" marR="0" rtl="0" algn="l">
              <a:spcBef>
                <a:spcPts val="0"/>
              </a:spcBef>
              <a:spcAft>
                <a:spcPts val="0"/>
              </a:spcAft>
              <a:buClr>
                <a:schemeClr val="dk2"/>
              </a:buClr>
              <a:buSzPts val="1200"/>
              <a:buFont typeface="Play"/>
              <a:buAutoNum type="arabicPeriod"/>
            </a:pPr>
            <a:r>
              <a:rPr b="1" lang="en-US" sz="1200">
                <a:solidFill>
                  <a:schemeClr val="dk2"/>
                </a:solidFill>
                <a:latin typeface="Arial"/>
                <a:ea typeface="Arial"/>
                <a:cs typeface="Arial"/>
                <a:sym typeface="Arial"/>
              </a:rPr>
              <a:t>Tamales</a:t>
            </a:r>
            <a:r>
              <a:rPr lang="en-US" sz="1200">
                <a:solidFill>
                  <a:schemeClr val="dk2"/>
                </a:solidFill>
                <a:latin typeface="Arial"/>
                <a:ea typeface="Arial"/>
                <a:cs typeface="Arial"/>
                <a:sym typeface="Arial"/>
              </a:rPr>
              <a:t>: Estos paquetitos de masa de maíz rellenos de carnes, vegetales, chiles, o frutas, y envueltos en hojas de maíz o plátano, son una delicia que se disfruta en todo el país, especialmente en celebraciones.</a:t>
            </a:r>
            <a:endParaRPr sz="1600">
              <a:solidFill>
                <a:schemeClr val="dk2"/>
              </a:solidFill>
            </a:endParaRPr>
          </a:p>
          <a:p>
            <a:pPr indent="-76200" lvl="0" marL="0" marR="0" rtl="0" algn="l">
              <a:spcBef>
                <a:spcPts val="0"/>
              </a:spcBef>
              <a:spcAft>
                <a:spcPts val="0"/>
              </a:spcAft>
              <a:buClr>
                <a:schemeClr val="dk2"/>
              </a:buClr>
              <a:buSzPts val="1200"/>
              <a:buFont typeface="Play"/>
              <a:buAutoNum type="arabicPeriod"/>
            </a:pPr>
            <a:r>
              <a:rPr b="1" lang="en-US" sz="1200">
                <a:solidFill>
                  <a:schemeClr val="dk2"/>
                </a:solidFill>
                <a:latin typeface="Arial"/>
                <a:ea typeface="Arial"/>
                <a:cs typeface="Arial"/>
                <a:sym typeface="Arial"/>
              </a:rPr>
              <a:t>Pozole</a:t>
            </a:r>
            <a:r>
              <a:rPr lang="en-US" sz="1200">
                <a:solidFill>
                  <a:schemeClr val="dk2"/>
                </a:solidFill>
                <a:latin typeface="Arial"/>
                <a:ea typeface="Arial"/>
                <a:cs typeface="Arial"/>
                <a:sym typeface="Arial"/>
              </a:rPr>
              <a:t>: Una sopa espesa hecha con maíz cacahuazintle y carne (generalmente de cerdo), adornada con rábanos, lechuga, cebolla y limón. Es un platillo tradicional en festividades patrias.</a:t>
            </a:r>
            <a:endParaRPr sz="1600">
              <a:solidFill>
                <a:schemeClr val="dk2"/>
              </a:solidFill>
            </a:endParaRPr>
          </a:p>
        </p:txBody>
      </p:sp>
      <p:sp>
        <p:nvSpPr>
          <p:cNvPr id="127" name="Google Shape;127;p9"/>
          <p:cNvSpPr txBox="1"/>
          <p:nvPr/>
        </p:nvSpPr>
        <p:spPr>
          <a:xfrm>
            <a:off x="233917" y="42530"/>
            <a:ext cx="101418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Contenido 1</a:t>
            </a:r>
            <a:endParaRPr>
              <a:solidFill>
                <a:schemeClr val="dk2"/>
              </a:solidFill>
            </a:endParaRPr>
          </a:p>
          <a:p>
            <a:pPr indent="0" lvl="0" marL="0" marR="0" rtl="0" algn="l">
              <a:spcBef>
                <a:spcPts val="0"/>
              </a:spcBef>
              <a:spcAft>
                <a:spcPts val="0"/>
              </a:spcAft>
              <a:buNone/>
            </a:pPr>
            <a:r>
              <a:t/>
            </a:r>
            <a:endParaRPr sz="1800">
              <a:solidFill>
                <a:schemeClr val="dk2"/>
              </a:solidFill>
              <a:latin typeface="Arial"/>
              <a:ea typeface="Arial"/>
              <a:cs typeface="Arial"/>
              <a:sym typeface="Arial"/>
            </a:endParaRPr>
          </a:p>
          <a:p>
            <a:pPr indent="0" lvl="0" marL="0" marR="0" rtl="0" algn="l">
              <a:spcBef>
                <a:spcPts val="0"/>
              </a:spcBef>
              <a:spcAft>
                <a:spcPts val="0"/>
              </a:spcAft>
              <a:buNone/>
            </a:pPr>
            <a:r>
              <a:rPr lang="en-US" sz="1800">
                <a:solidFill>
                  <a:schemeClr val="dk2"/>
                </a:solidFill>
                <a:latin typeface="Arial"/>
                <a:ea typeface="Arial"/>
                <a:cs typeface="Arial"/>
                <a:sym typeface="Arial"/>
              </a:rPr>
              <a:t>Prompt: Eres un chef mexicano y tienes que hacer un </a:t>
            </a:r>
            <a:r>
              <a:rPr lang="en-US" sz="1800">
                <a:solidFill>
                  <a:schemeClr val="dk2"/>
                </a:solidFill>
              </a:rPr>
              <a:t>artículo</a:t>
            </a:r>
            <a:r>
              <a:rPr lang="en-US" sz="1800">
                <a:solidFill>
                  <a:schemeClr val="dk2"/>
                </a:solidFill>
                <a:latin typeface="Arial"/>
                <a:ea typeface="Arial"/>
                <a:cs typeface="Arial"/>
                <a:sym typeface="Arial"/>
              </a:rPr>
              <a:t> para un blog para hablar sobre la preservación de la cocina tradicional mexicana. Será importante que menciones la historia, los platillos típicos e información sobre las ferias gastronómicas para degustación de la población.</a:t>
            </a:r>
            <a:endParaRPr sz="1800">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2024-07-13T17:23:55Z</dcterms:created>
  <dc:creator>Jaime Rodriguez Martinez</dc:creator>
</cp:coreProperties>
</file>